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12" r:id="rId3"/>
    <p:sldId id="303" r:id="rId4"/>
    <p:sldId id="310" r:id="rId5"/>
    <p:sldId id="304" r:id="rId6"/>
    <p:sldId id="300" r:id="rId7"/>
    <p:sldId id="306" r:id="rId8"/>
    <p:sldId id="307" r:id="rId9"/>
    <p:sldId id="308" r:id="rId10"/>
    <p:sldId id="309" r:id="rId11"/>
    <p:sldId id="260" r:id="rId12"/>
    <p:sldId id="301" r:id="rId13"/>
    <p:sldId id="261" r:id="rId14"/>
    <p:sldId id="263" r:id="rId15"/>
    <p:sldId id="264" r:id="rId16"/>
    <p:sldId id="274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302" r:id="rId25"/>
    <p:sldId id="305" r:id="rId26"/>
    <p:sldId id="296" r:id="rId27"/>
    <p:sldId id="297" r:id="rId28"/>
    <p:sldId id="294" r:id="rId29"/>
    <p:sldId id="314" r:id="rId30"/>
    <p:sldId id="313" r:id="rId31"/>
  </p:sldIdLst>
  <p:sldSz cx="9144000" cy="5143500" type="screen16x9"/>
  <p:notesSz cx="6858000" cy="9144000"/>
  <p:embeddedFontLst>
    <p:embeddedFont>
      <p:font typeface="Lato Hairline" charset="0"/>
      <p:regular r:id="rId33"/>
      <p:bold r:id="rId34"/>
      <p:italic r:id="rId35"/>
      <p:boldItalic r:id="rId36"/>
    </p:embeddedFont>
    <p:embeddedFont>
      <p:font typeface="Lato Light" charset="0"/>
      <p:regular r:id="rId37"/>
      <p:bold r:id="rId38"/>
      <p:italic r:id="rId39"/>
      <p:boldItalic r:id="rId40"/>
    </p:embeddedFont>
    <p:embeddedFont>
      <p:font typeface="Gotham ExtraLight" pitchFamily="2" charset="0"/>
      <p:regular r:id="rId41"/>
      <p:italic r:id="rId42"/>
    </p:embeddedFont>
    <p:embeddedFont>
      <p:font typeface="Gotham Medium" pitchFamily="2" charset="0"/>
      <p:regular r:id="rId43"/>
      <p:italic r:id="rId44"/>
    </p:embeddedFont>
    <p:embeddedFont>
      <p:font typeface="Gotham Book" pitchFamily="2" charset="0"/>
      <p:regular r:id="rId45"/>
      <p:italic r:id="rId46"/>
    </p:embeddedFont>
    <p:embeddedFont>
      <p:font typeface="Gotham Ultra" pitchFamily="2" charset="0"/>
      <p:bold r:id="rId47"/>
      <p:boldItalic r:id="rId48"/>
    </p:embeddedFont>
    <p:embeddedFont>
      <p:font typeface="Gotham Black" pitchFamily="2" charset="0"/>
      <p:bold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1DEB541-BF9F-4455-8428-6C3D3EE86B4E}">
  <a:tblStyle styleId="{A1DEB541-BF9F-4455-8428-6C3D3EE86B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0" autoAdjust="0"/>
  </p:normalViewPr>
  <p:slideViewPr>
    <p:cSldViewPr>
      <p:cViewPr>
        <p:scale>
          <a:sx n="130" d="100"/>
          <a:sy n="130" d="100"/>
        </p:scale>
        <p:origin x="-990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346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11" Type="http://schemas.openxmlformats.org/officeDocument/2006/relationships/slide" Target="slide22.xml"/><Relationship Id="rId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slide" Target="slide14.xml"/><Relationship Id="rId9" Type="http://schemas.openxmlformats.org/officeDocument/2006/relationships/slide" Target="slide20.xml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535492" y="1563637"/>
            <a:ext cx="1807393" cy="1804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786196" y="2492070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Gotham Black" pitchFamily="2" charset="0"/>
              </a:rPr>
              <a:t>Propuesta Académica</a:t>
            </a:r>
            <a:br>
              <a:rPr lang="en" dirty="0" smtClean="0">
                <a:latin typeface="Gotham Black" pitchFamily="2" charset="0"/>
              </a:rPr>
            </a:br>
            <a:r>
              <a:rPr lang="en" dirty="0" smtClean="0">
                <a:latin typeface="Gotham Black" pitchFamily="2" charset="0"/>
              </a:rPr>
              <a:t>2020</a:t>
            </a:r>
            <a:endParaRPr dirty="0">
              <a:latin typeface="Gotham Black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" b="100000" l="0" r="100000">
                        <a14:foregroundMark x1="14213" y1="47039" x2="87310" y2="49239"/>
                        <a14:foregroundMark x1="66836" y1="37733" x2="84433" y2="63452"/>
                        <a14:foregroundMark x1="80711" y1="35364" x2="70220" y2="73435"/>
                        <a14:foregroundMark x1="69205" y1="59560" x2="76481" y2="38748"/>
                        <a14:foregroundMark x1="20812" y1="35364" x2="24873" y2="65821"/>
                        <a14:foregroundMark x1="13536" y1="55330" x2="39763" y2="30795"/>
                        <a14:foregroundMark x1="13875" y1="59222" x2="72420" y2="36041"/>
                        <a14:foregroundMark x1="31472" y1="32149" x2="46362" y2="67851"/>
                        <a14:foregroundMark x1="40440" y1="32487" x2="32487" y2="69882"/>
                        <a14:foregroundMark x1="45685" y1="55330" x2="86294" y2="60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1" y="1563638"/>
            <a:ext cx="1807393" cy="180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179512" y="762689"/>
            <a:ext cx="4536504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Psicoterapias Cognitivas Contemporáneas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Psicología Positiva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Psicoterapias de Familias y Pareja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Sexología </a:t>
            </a: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Clínica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Mindfulness en Psicoterapias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Orientación Vocacional y Profesional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Género y Diversidad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Neuropsicología Clínica</a:t>
            </a:r>
            <a:endParaRPr lang="es-AR" dirty="0">
              <a:solidFill>
                <a:schemeClr val="bg2"/>
              </a:solidFill>
              <a:latin typeface="Gotham Book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Entrenamiento </a:t>
            </a: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en Habilidades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Cesación Tabáquica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1100" dirty="0">
              <a:solidFill>
                <a:schemeClr val="bg2"/>
              </a:solidFill>
              <a:latin typeface="Gotham Book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AR" sz="1100" dirty="0" smtClean="0">
              <a:solidFill>
                <a:schemeClr val="bg2"/>
              </a:solidFill>
              <a:latin typeface="Gotham Book" pitchFamily="2" charset="0"/>
            </a:endParaRPr>
          </a:p>
          <a:p>
            <a:endParaRPr lang="es-AR" sz="1050" dirty="0">
              <a:solidFill>
                <a:schemeClr val="bg2"/>
              </a:solidFill>
              <a:latin typeface="Gotham Book" pitchFamily="2" charset="0"/>
            </a:endParaRP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Las Formaciones se realizan en formato virtual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Mediante nuestro Campus de Educación a Distancia</a:t>
            </a:r>
            <a:r>
              <a:rPr lang="es-AR" sz="1100" dirty="0">
                <a:solidFill>
                  <a:schemeClr val="bg1"/>
                </a:solidFill>
                <a:latin typeface="Gotham Book" pitchFamily="2" charset="0"/>
              </a:rPr>
              <a:t>.</a:t>
            </a: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472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2555776" y="1771990"/>
            <a:ext cx="42421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Formaciones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675184" y="-303527"/>
            <a:ext cx="104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/>
                </a:solidFill>
                <a:latin typeface="Gotham ExtraLight" pitchFamily="2" charset="0"/>
              </a:rPr>
              <a:t>1</a:t>
            </a:r>
            <a:endParaRPr lang="es-AR" sz="9600" dirty="0">
              <a:solidFill>
                <a:schemeClr val="bg2"/>
              </a:solidFill>
              <a:latin typeface="Gotham ExtraLight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7535" y="566103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tx2">
                    <a:lumMod val="40000"/>
                    <a:lumOff val="60000"/>
                  </a:schemeClr>
                </a:solidFill>
                <a:latin typeface="Gotham Ultra" pitchFamily="2" charset="0"/>
              </a:rPr>
              <a:t>2</a:t>
            </a: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1173038" y="225227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Psicoterapias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Cognitivas Contemporáneas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15" name="14 CuadroTexto">
            <a:hlinkClick r:id="rId4" action="ppaction://hlinksldjump"/>
          </p:cNvPr>
          <p:cNvSpPr txBox="1"/>
          <p:nvPr/>
        </p:nvSpPr>
        <p:spPr>
          <a:xfrm>
            <a:off x="1395264" y="1142167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Terapia Dialéctico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Comportamental: DBT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52" y="2211710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tham Medium" pitchFamily="2" charset="0"/>
              </a:rPr>
              <a:t>4</a:t>
            </a:r>
            <a:endParaRPr lang="es-AR" sz="9600" dirty="0">
              <a:solidFill>
                <a:schemeClr val="bg2">
                  <a:lumMod val="60000"/>
                  <a:lumOff val="4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85633" y="1419622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otham ExtraLight" pitchFamily="2" charset="0"/>
              </a:rPr>
              <a:t>3</a:t>
            </a:r>
            <a:endParaRPr lang="es-AR" sz="9600" dirty="0">
              <a:solidFill>
                <a:schemeClr val="bg2">
                  <a:lumMod val="40000"/>
                  <a:lumOff val="60000"/>
                </a:schemeClr>
              </a:solidFill>
              <a:latin typeface="Gotham ExtraLight" pitchFamily="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92286" y="3003798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1">
                    <a:lumMod val="85000"/>
                  </a:schemeClr>
                </a:solidFill>
                <a:latin typeface="Gotham Ultra" pitchFamily="2" charset="0"/>
              </a:rPr>
              <a:t>5</a:t>
            </a:r>
            <a:endParaRPr lang="es-AR" sz="9600" dirty="0">
              <a:solidFill>
                <a:schemeClr val="bg1">
                  <a:lumMod val="85000"/>
                </a:schemeClr>
              </a:solidFill>
              <a:latin typeface="Gotham Ultra" pitchFamily="2" charset="0"/>
            </a:endParaRPr>
          </a:p>
        </p:txBody>
      </p:sp>
      <p:sp>
        <p:nvSpPr>
          <p:cNvPr id="19" name="18 CuadroTexto">
            <a:hlinkClick r:id="rId5" action="ppaction://hlinksldjump"/>
          </p:cNvPr>
          <p:cNvSpPr txBox="1"/>
          <p:nvPr/>
        </p:nvSpPr>
        <p:spPr>
          <a:xfrm>
            <a:off x="1859124" y="1923678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Psicología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Positiva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0" name="19 CuadroTexto">
            <a:hlinkClick r:id="rId6" action="ppaction://hlinksldjump"/>
          </p:cNvPr>
          <p:cNvSpPr txBox="1"/>
          <p:nvPr/>
        </p:nvSpPr>
        <p:spPr>
          <a:xfrm>
            <a:off x="1521748" y="2787774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Terapia de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Familias y Pareja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1" name="20 CuadroTexto">
            <a:hlinkClick r:id="rId7" action="ppaction://hlinksldjump"/>
          </p:cNvPr>
          <p:cNvSpPr txBox="1"/>
          <p:nvPr/>
        </p:nvSpPr>
        <p:spPr>
          <a:xfrm>
            <a:off x="1744675" y="3507854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Coordinación de Grupos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Y Psicoterapias Grupales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179145" y="137994"/>
            <a:ext cx="104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tx2"/>
                </a:solidFill>
                <a:latin typeface="Gotham ExtraLight" pitchFamily="2" charset="0"/>
              </a:rPr>
              <a:t>7</a:t>
            </a:r>
            <a:endParaRPr lang="es-AR" sz="9600" dirty="0">
              <a:solidFill>
                <a:schemeClr val="tx2"/>
              </a:solidFill>
              <a:latin typeface="Gotham ExtraLight" pitchFamily="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556288" y="2577889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otham ExtraLight" pitchFamily="2" charset="0"/>
              </a:rPr>
              <a:t>10</a:t>
            </a:r>
            <a:endParaRPr lang="es-AR" sz="9600" dirty="0">
              <a:solidFill>
                <a:schemeClr val="tx2">
                  <a:lumMod val="40000"/>
                  <a:lumOff val="60000"/>
                </a:schemeClr>
              </a:solidFill>
              <a:latin typeface="Gotham ExtraLight" pitchFamily="2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321846" y="899613"/>
            <a:ext cx="146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bg2">
                    <a:lumMod val="75000"/>
                  </a:schemeClr>
                </a:solidFill>
                <a:latin typeface="Gotham Ultra" pitchFamily="2" charset="0"/>
              </a:rPr>
              <a:t>8</a:t>
            </a:r>
          </a:p>
        </p:txBody>
      </p:sp>
      <p:sp>
        <p:nvSpPr>
          <p:cNvPr id="25" name="24 CuadroTexto">
            <a:hlinkClick r:id="rId8" action="ppaction://hlinksldjump"/>
          </p:cNvPr>
          <p:cNvSpPr txBox="1"/>
          <p:nvPr/>
        </p:nvSpPr>
        <p:spPr>
          <a:xfrm>
            <a:off x="5056152" y="599658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Mindfulness en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Psicoterapia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6" name="25 CuadroTexto">
            <a:hlinkClick r:id="rId9" action="ppaction://hlinksldjump"/>
          </p:cNvPr>
          <p:cNvSpPr txBox="1"/>
          <p:nvPr/>
        </p:nvSpPr>
        <p:spPr>
          <a:xfrm>
            <a:off x="5223094" y="1499777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Sexología Clínica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7" name="26 CuadroTexto">
            <a:hlinkClick r:id="rId10" action="ppaction://hlinksldjump"/>
          </p:cNvPr>
          <p:cNvSpPr txBox="1"/>
          <p:nvPr/>
        </p:nvSpPr>
        <p:spPr>
          <a:xfrm>
            <a:off x="5418224" y="2147582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Neuropsicología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Clínica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8" name="27 CuadroTexto">
            <a:hlinkClick r:id="rId11" action="ppaction://hlinksldjump"/>
          </p:cNvPr>
          <p:cNvSpPr txBox="1"/>
          <p:nvPr/>
        </p:nvSpPr>
        <p:spPr>
          <a:xfrm>
            <a:off x="5921838" y="3117078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Género y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Diversidad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534590" y="171338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1">
                    <a:lumMod val="75000"/>
                  </a:schemeClr>
                </a:solidFill>
                <a:latin typeface="Gotham Ultra" pitchFamily="2" charset="0"/>
              </a:rPr>
              <a:t>9</a:t>
            </a:r>
            <a:endParaRPr lang="es-AR" sz="9600" dirty="0">
              <a:solidFill>
                <a:schemeClr val="bg1">
                  <a:lumMod val="75000"/>
                </a:schemeClr>
              </a:solidFill>
              <a:latin typeface="Gotham Ultra" pitchFamily="2" charset="0"/>
            </a:endParaRPr>
          </a:p>
        </p:txBody>
      </p:sp>
      <p:sp>
        <p:nvSpPr>
          <p:cNvPr id="30" name="29 CuadroTexto">
            <a:hlinkClick r:id="rId12" action="ppaction://hlinksldjump"/>
          </p:cNvPr>
          <p:cNvSpPr txBox="1"/>
          <p:nvPr/>
        </p:nvSpPr>
        <p:spPr>
          <a:xfrm>
            <a:off x="1565189" y="4299942"/>
            <a:ext cx="18437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Terapia de 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Aceptación y 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Compromiso: ACT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67878" y="3810402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bg1">
                    <a:lumMod val="50000"/>
                  </a:schemeClr>
                </a:solidFill>
                <a:latin typeface="Gotham ExtraLight" pitchFamily="2" charset="0"/>
              </a:rPr>
              <a:t>6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831006" y="3378354"/>
            <a:ext cx="1436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1">
                    <a:lumMod val="75000"/>
                  </a:schemeClr>
                </a:solidFill>
                <a:latin typeface="Gotham Ultra" pitchFamily="2" charset="0"/>
              </a:rPr>
              <a:t>11</a:t>
            </a:r>
            <a:endParaRPr lang="es-AR" sz="9600" dirty="0">
              <a:solidFill>
                <a:schemeClr val="bg1">
                  <a:lumMod val="75000"/>
                </a:schemeClr>
              </a:solidFill>
              <a:latin typeface="Gotham Ultra" pitchFamily="2" charset="0"/>
            </a:endParaRPr>
          </a:p>
        </p:txBody>
      </p:sp>
      <p:sp>
        <p:nvSpPr>
          <p:cNvPr id="33" name="32 CuadroTexto">
            <a:hlinkClick r:id="rId13" action="ppaction://hlinksldjump"/>
          </p:cNvPr>
          <p:cNvSpPr txBox="1"/>
          <p:nvPr/>
        </p:nvSpPr>
        <p:spPr>
          <a:xfrm>
            <a:off x="6012502" y="3863826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Trastornos de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Ansiedad</a:t>
            </a:r>
          </a:p>
        </p:txBody>
      </p:sp>
      <p:sp>
        <p:nvSpPr>
          <p:cNvPr id="34" name="33 Rectángulo redondeado">
            <a:hlinkClick r:id="rId14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6971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" name="14 Rectángulo"/>
          <p:cNvSpPr/>
          <p:nvPr/>
        </p:nvSpPr>
        <p:spPr>
          <a:xfrm>
            <a:off x="179512" y="9803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Psicoterapias</a:t>
            </a:r>
          </a:p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Cognitivas Contemporáneas</a:t>
            </a:r>
            <a:endParaRPr lang="es-AR" sz="1800" dirty="0">
              <a:solidFill>
                <a:schemeClr val="accent3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843558"/>
            <a:ext cx="39604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b="1" u="sng" dirty="0" smtClean="0">
                <a:solidFill>
                  <a:schemeClr val="bg2"/>
                </a:solidFill>
              </a:rPr>
              <a:t>Duración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2 años – 380 </a:t>
            </a:r>
            <a:r>
              <a:rPr lang="es-AR" sz="900" dirty="0" err="1" smtClean="0">
                <a:solidFill>
                  <a:schemeClr val="bg2"/>
                </a:solidFill>
              </a:rPr>
              <a:t>hs</a:t>
            </a:r>
            <a:r>
              <a:rPr lang="es-AR" sz="900" dirty="0" smtClean="0">
                <a:solidFill>
                  <a:schemeClr val="bg2"/>
                </a:solidFill>
              </a:rPr>
              <a:t>.</a:t>
            </a:r>
          </a:p>
          <a:p>
            <a:endParaRPr lang="es-AR" sz="900" dirty="0" smtClean="0">
              <a:solidFill>
                <a:schemeClr val="bg2"/>
              </a:solidFill>
            </a:endParaRPr>
          </a:p>
          <a:p>
            <a:r>
              <a:rPr lang="es-AR" sz="900" b="1" u="sng" dirty="0" smtClean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1er Año: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Modalidad semanal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Martes de 18:30 a 21:30 </a:t>
            </a:r>
            <a:r>
              <a:rPr lang="es-AR" sz="900" dirty="0" err="1" smtClean="0">
                <a:solidFill>
                  <a:schemeClr val="bg2"/>
                </a:solidFill>
              </a:rPr>
              <a:t>hs</a:t>
            </a:r>
            <a:r>
              <a:rPr lang="es-AR" sz="9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Inicio: 7 de Abril.</a:t>
            </a:r>
          </a:p>
          <a:p>
            <a:endParaRPr lang="es-AR" sz="900" dirty="0">
              <a:solidFill>
                <a:schemeClr val="bg2"/>
              </a:solidFill>
            </a:endParaRPr>
          </a:p>
          <a:p>
            <a:r>
              <a:rPr lang="es-AR" sz="900" dirty="0" smtClean="0">
                <a:solidFill>
                  <a:schemeClr val="bg2"/>
                </a:solidFill>
              </a:rPr>
              <a:t>Modalidad intensiva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1er Sábado de cada mes de 9.00 a 19.00 </a:t>
            </a:r>
            <a:r>
              <a:rPr lang="es-AR" sz="900" dirty="0" err="1" smtClean="0">
                <a:solidFill>
                  <a:schemeClr val="bg2"/>
                </a:solidFill>
              </a:rPr>
              <a:t>hs</a:t>
            </a:r>
            <a:r>
              <a:rPr lang="es-AR" sz="9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Inicio: 04 de Abril.</a:t>
            </a:r>
          </a:p>
          <a:p>
            <a:endParaRPr lang="es-AR" sz="900" dirty="0">
              <a:solidFill>
                <a:schemeClr val="bg2"/>
              </a:solidFill>
            </a:endParaRPr>
          </a:p>
          <a:p>
            <a:r>
              <a:rPr lang="es-AR" sz="900" dirty="0" smtClean="0">
                <a:solidFill>
                  <a:schemeClr val="bg2"/>
                </a:solidFill>
              </a:rPr>
              <a:t>2do Año: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Modalidad semanal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Jueves 18:30 a 21:30 </a:t>
            </a:r>
            <a:r>
              <a:rPr lang="es-AR" sz="900" dirty="0" err="1" smtClean="0">
                <a:solidFill>
                  <a:schemeClr val="bg2"/>
                </a:solidFill>
              </a:rPr>
              <a:t>hs</a:t>
            </a:r>
            <a:r>
              <a:rPr lang="es-AR" sz="9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Inicio: 16 de Abril.</a:t>
            </a:r>
          </a:p>
          <a:p>
            <a:endParaRPr lang="es-AR" sz="900" dirty="0">
              <a:solidFill>
                <a:schemeClr val="bg2"/>
              </a:solidFill>
            </a:endParaRPr>
          </a:p>
          <a:p>
            <a:r>
              <a:rPr lang="es-AR" sz="900" dirty="0" smtClean="0">
                <a:solidFill>
                  <a:schemeClr val="bg2"/>
                </a:solidFill>
              </a:rPr>
              <a:t>Modalidad intensiva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4to Sábado de cada mes de 9.00 a 19.00 </a:t>
            </a:r>
            <a:r>
              <a:rPr lang="es-AR" sz="900" dirty="0" err="1" smtClean="0">
                <a:solidFill>
                  <a:schemeClr val="bg2"/>
                </a:solidFill>
              </a:rPr>
              <a:t>hs</a:t>
            </a:r>
            <a:r>
              <a:rPr lang="es-AR" sz="9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Inicio: 25 de Abril.</a:t>
            </a:r>
          </a:p>
          <a:p>
            <a:endParaRPr lang="es-AR" sz="900" dirty="0">
              <a:solidFill>
                <a:schemeClr val="bg2"/>
              </a:solidFill>
            </a:endParaRPr>
          </a:p>
          <a:p>
            <a:r>
              <a:rPr lang="es-AR" sz="900" b="1" u="sng" dirty="0" smtClean="0">
                <a:solidFill>
                  <a:schemeClr val="bg2"/>
                </a:solidFill>
              </a:rPr>
              <a:t>Modalidad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Teórico-práctico de carácter integrador.</a:t>
            </a:r>
          </a:p>
          <a:p>
            <a:endParaRPr lang="es-AR" sz="900" dirty="0">
              <a:solidFill>
                <a:schemeClr val="bg2"/>
              </a:solidFill>
            </a:endParaRPr>
          </a:p>
          <a:p>
            <a:r>
              <a:rPr lang="es-AR" sz="900" b="1" u="sng" dirty="0" smtClean="0">
                <a:solidFill>
                  <a:schemeClr val="bg2"/>
                </a:solidFill>
              </a:rPr>
              <a:t>Dirigido a</a:t>
            </a:r>
          </a:p>
          <a:p>
            <a:r>
              <a:rPr lang="es-AR" sz="900" dirty="0" smtClean="0">
                <a:solidFill>
                  <a:schemeClr val="bg2"/>
                </a:solidFill>
              </a:rPr>
              <a:t>Profesionales del campo de la Psicología, la Medicina, las Ciencias Sociales y la Educación. Acompañamiento personalizado de cada alumno, por parte de un tutor durante los dos años.</a:t>
            </a:r>
            <a:endParaRPr lang="es-AR" sz="900" dirty="0">
              <a:solidFill>
                <a:schemeClr val="bg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12568" y="123478"/>
            <a:ext cx="2699792" cy="482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750" b="1" dirty="0" smtClean="0">
                <a:solidFill>
                  <a:schemeClr val="bg2"/>
                </a:solidFill>
              </a:rPr>
              <a:t>Contenidos</a:t>
            </a:r>
          </a:p>
          <a:p>
            <a:endParaRPr lang="es-AR" sz="750" dirty="0">
              <a:solidFill>
                <a:schemeClr val="bg2"/>
              </a:solidFill>
            </a:endParaRPr>
          </a:p>
          <a:p>
            <a:r>
              <a:rPr lang="es-AR" sz="750" b="1" u="sng" dirty="0" smtClean="0">
                <a:solidFill>
                  <a:schemeClr val="bg2"/>
                </a:solidFill>
              </a:rPr>
              <a:t>1er Año</a:t>
            </a:r>
          </a:p>
          <a:p>
            <a:r>
              <a:rPr lang="es-AR" sz="750" b="1" dirty="0" smtClean="0">
                <a:solidFill>
                  <a:schemeClr val="bg2"/>
                </a:solidFill>
              </a:rPr>
              <a:t>1er cuatrimestre: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Fundamentos de la Psicoterapia Cognitiva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Evaluación Cognitiva, Diagnóstico y DSM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Primeras entrevistas e Historia Clínica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Consentimiento informado y aspectos legales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Conductismo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Psicoterapia de Grupo y Dispositivos Grupales</a:t>
            </a:r>
          </a:p>
          <a:p>
            <a:endParaRPr lang="es-AR" sz="750" dirty="0">
              <a:solidFill>
                <a:schemeClr val="bg2"/>
              </a:solidFill>
            </a:endParaRPr>
          </a:p>
          <a:p>
            <a:r>
              <a:rPr lang="es-AR" sz="750" b="1" dirty="0" smtClean="0">
                <a:solidFill>
                  <a:schemeClr val="bg2"/>
                </a:solidFill>
              </a:rPr>
              <a:t>2do cuatrimestre: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los Trastornos del Estado de Ánimo: Depresión y Trastorno Bipolar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los Trastornos de Ansiedad I: Ataque de Pánico, Fobia y Ansiedad social.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Modelos Cognitivos Contemporáneos y Terapias de 3ra Generación.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los Trastornos de Ansiedad II: TOC, TAG y TEPT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750" dirty="0">
              <a:solidFill>
                <a:schemeClr val="bg2"/>
              </a:solidFill>
            </a:endParaRPr>
          </a:p>
          <a:p>
            <a:r>
              <a:rPr lang="es-AR" sz="750" b="1" u="sng" dirty="0" smtClean="0">
                <a:solidFill>
                  <a:schemeClr val="bg2"/>
                </a:solidFill>
              </a:rPr>
              <a:t>2do Año</a:t>
            </a:r>
          </a:p>
          <a:p>
            <a:r>
              <a:rPr lang="es-AR" sz="750" b="1" dirty="0" smtClean="0">
                <a:solidFill>
                  <a:schemeClr val="bg2"/>
                </a:solidFill>
              </a:rPr>
              <a:t>3er Cuatrimestre: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Psicología Positiva y Mindfulness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los Trastornos de Alimentación y las Adicciones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Sexualidad y Trastornos Sexuales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los Trastornos de la Personalidad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750" dirty="0">
              <a:solidFill>
                <a:schemeClr val="bg2"/>
              </a:solidFill>
            </a:endParaRPr>
          </a:p>
          <a:p>
            <a:r>
              <a:rPr lang="es-AR" sz="750" b="1" dirty="0" smtClean="0">
                <a:solidFill>
                  <a:schemeClr val="bg2"/>
                </a:solidFill>
              </a:rPr>
              <a:t>4to Cuatrimestre: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de la Esquizofrenia y otras Psicosis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con pacientes con Enfermedades Médicas y </a:t>
            </a:r>
            <a:r>
              <a:rPr lang="es-AR" sz="750" dirty="0" err="1" smtClean="0">
                <a:solidFill>
                  <a:schemeClr val="bg2"/>
                </a:solidFill>
              </a:rPr>
              <a:t>Psicooncología</a:t>
            </a:r>
            <a:endParaRPr lang="es-AR" sz="75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Familias y Parejas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con Niños y Adolescentes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Clínica con Adultos Mayores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750" dirty="0" smtClean="0">
                <a:solidFill>
                  <a:schemeClr val="bg2"/>
                </a:solidFill>
              </a:rPr>
              <a:t>La Persona del Psicoterapeuta y sus Recursos</a:t>
            </a:r>
          </a:p>
          <a:p>
            <a:endParaRPr lang="es-AR" sz="750" dirty="0">
              <a:solidFill>
                <a:schemeClr val="bg2"/>
              </a:solidFill>
            </a:endParaRPr>
          </a:p>
          <a:p>
            <a:r>
              <a:rPr lang="es-AR" sz="750" dirty="0" smtClean="0">
                <a:solidFill>
                  <a:schemeClr val="bg2"/>
                </a:solidFill>
              </a:rPr>
              <a:t>Ver Programa Completo: https://www.fundacionforo.com/pdfs/contemporaneas-programa.pdf</a:t>
            </a:r>
            <a:endParaRPr lang="es-AR" sz="750" dirty="0">
              <a:solidFill>
                <a:schemeClr val="bg2"/>
              </a:solidFill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8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79512" y="339502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Terapia Dialéctico</a:t>
            </a:r>
          </a:p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Comportamental: DBT</a:t>
            </a:r>
            <a:endParaRPr lang="es-AR" sz="1800" dirty="0">
              <a:solidFill>
                <a:schemeClr val="accent6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9854" y="1447492"/>
            <a:ext cx="4074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 smtClean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1er Sábado de cada mes de 9.00 a 17.30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>
                <a:solidFill>
                  <a:schemeClr val="bg2"/>
                </a:solidFill>
              </a:rPr>
              <a:t>4</a:t>
            </a:r>
            <a:r>
              <a:rPr lang="es-AR" sz="1000" dirty="0" smtClean="0">
                <a:solidFill>
                  <a:schemeClr val="bg2"/>
                </a:solidFill>
              </a:rPr>
              <a:t> 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se hará énfasis en el trabajo con casos clínicos y técnicas de role </a:t>
            </a:r>
            <a:r>
              <a:rPr lang="es-AR" sz="1000" dirty="0" err="1" smtClean="0">
                <a:solidFill>
                  <a:schemeClr val="bg2"/>
                </a:solidFill>
              </a:rPr>
              <a:t>playing</a:t>
            </a:r>
            <a:r>
              <a:rPr lang="es-AR" sz="1000" dirty="0" smtClean="0">
                <a:solidFill>
                  <a:schemeClr val="bg2"/>
                </a:solidFill>
              </a:rPr>
              <a:t> en el entrenamiento de las diferentes habilidades.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</a:t>
            </a:r>
            <a:r>
              <a:rPr lang="es-AR" sz="1000" dirty="0" smtClean="0">
                <a:solidFill>
                  <a:schemeClr val="bg2"/>
                </a:solidFill>
              </a:rPr>
              <a:t>rofesionales de la salud mental interesados en trabajar con personas con dificultades en la regulación emocional, con problemas interpersonales, con dificultades en el control de los impulsos y con pacientes complejos</a:t>
            </a:r>
            <a:r>
              <a:rPr lang="es-AR" sz="1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AR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32040" y="1129843"/>
            <a:ext cx="2699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 smtClean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Introducción a la Terapia Dialéctico Comportamental: DBT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Mindfulness o Conciencia Plena.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Terapia del Trastorno Límite de la Personalidad.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Entrenamiento en Habilidades Interpersonales.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Entrenamiento de la Regulación Emocional.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Entrenamiento en Tolerancia al Malestar.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Mente Sabia y Camino del Medio.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DBT en otros Trastornos Clínicos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Talleres </a:t>
            </a:r>
            <a:r>
              <a:rPr lang="es-AR" sz="1000" dirty="0" err="1" smtClean="0">
                <a:solidFill>
                  <a:schemeClr val="bg2"/>
                </a:solidFill>
              </a:rPr>
              <a:t>psicoeducativos</a:t>
            </a:r>
            <a:r>
              <a:rPr lang="es-AR" sz="1000" dirty="0" smtClean="0">
                <a:solidFill>
                  <a:schemeClr val="bg2"/>
                </a:solidFill>
              </a:rPr>
              <a:t> para pacientes y allegados.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1000" b="1" dirty="0">
              <a:solidFill>
                <a:schemeClr val="bg2"/>
              </a:solidFill>
            </a:endParaRPr>
          </a:p>
          <a:p>
            <a:r>
              <a:rPr lang="es-AR" sz="1000" dirty="0" smtClean="0">
                <a:solidFill>
                  <a:schemeClr val="bg2"/>
                </a:solidFill>
              </a:rPr>
              <a:t>Ver Programa Completo: https://www.fundacionforo.com/uploads/pdfs/dbt-programa.pdf</a:t>
            </a:r>
            <a:endParaRPr lang="es-AR" sz="1000" dirty="0">
              <a:solidFill>
                <a:schemeClr val="bg2"/>
              </a:solidFill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179512" y="313492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4">
                    <a:lumMod val="50000"/>
                  </a:schemeClr>
                </a:solidFill>
                <a:latin typeface="Gotham Medium" pitchFamily="2" charset="0"/>
              </a:rPr>
              <a:t>Psicología Positiva</a:t>
            </a:r>
            <a:endParaRPr lang="es-AR" sz="1800" dirty="0">
              <a:solidFill>
                <a:schemeClr val="accent4">
                  <a:lumMod val="5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9854" y="1131590"/>
            <a:ext cx="37860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 smtClean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Modalidad semanal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Martes de 9.30 a 12.00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Inicio: 7 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Profesionales de la Psicología, Medicina, Educación, Ciencias Sociales, Empresariales, de la Salud y de otros campos que estén interesados en la Psicología Positiva.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Propuesta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El objetivo es que los alumnos integren conceptos, aplicaciones y recursos técnicos que aporta la Psicología Positiva en los distintos ámbitos de trabajo y áreas de aplicación.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Clases teórico – prácticas acompañadas de ejercicios vivenciales.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040560" y="494546"/>
            <a:ext cx="2699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 smtClean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Felicidad y </a:t>
            </a:r>
            <a:r>
              <a:rPr lang="es-AR" sz="1000" dirty="0" err="1" smtClean="0">
                <a:solidFill>
                  <a:schemeClr val="bg2"/>
                </a:solidFill>
              </a:rPr>
              <a:t>Flow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El Humor y sus Aplicaciones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Creatividad y Juegos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Capacidad de Perdonar y Gratitud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Amor y Relaciones Interpersonales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Autoestima y Optimismo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Calidad de Vida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Psicología Positiva y Crianza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Mindfulness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Emociones Positivas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Fortalezas y Virtudes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Sabiduría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Inteligencia Emocional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err="1" smtClean="0">
                <a:solidFill>
                  <a:schemeClr val="bg2"/>
                </a:solidFill>
              </a:rPr>
              <a:t>Resiliencia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La Espiritualidad en el ámbito clínico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Compasión, Empatía y Validación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Abordajes Orientados en Valores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Psicoterapias y Psicología Positiva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Psicología Positiva en las Empresas, la Educación y los Deportes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 smtClean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https://www.fundacionforo.com/uploads/pdfs/psicopositiva-programa.pdf</a:t>
            </a:r>
            <a:endParaRPr lang="es-AR" sz="1000" dirty="0">
              <a:solidFill>
                <a:schemeClr val="bg2"/>
              </a:solidFill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79512" y="195486"/>
            <a:ext cx="2141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Terapias de</a:t>
            </a:r>
          </a:p>
          <a:p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Familias y Pareja</a:t>
            </a:r>
            <a:endParaRPr lang="es-AR" sz="1800" dirty="0">
              <a:solidFill>
                <a:srgbClr val="0070C0"/>
              </a:solidFill>
              <a:latin typeface="Gotham Medium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72" y="1203598"/>
            <a:ext cx="3785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 smtClean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Miércoles de 19.00 a 21.30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Inicio</a:t>
            </a:r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8</a:t>
            </a:r>
            <a:r>
              <a:rPr lang="es-AR" sz="1000" dirty="0" smtClean="0">
                <a:solidFill>
                  <a:schemeClr val="bg2"/>
                </a:solidFill>
              </a:rPr>
              <a:t> 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Profesionales de la Psicología, Medicina, Educación y Ciencias Sociales que estén interesados en temas de Pareja y Familias.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Propuesta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La formación integra los fundamentales aportes de la Terapia Sistémica a la Terapia con familias y parejas, con las últimas investigaciones y desarrollos de los Modelos Cognitivos.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Teórico - práctica con especial énfasis en el trabajo con casos reales.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68552" y="51470"/>
            <a:ext cx="2555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 smtClean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Amor y vínculos afectivos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Comunicación y Asertividad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Terapia de Pareja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Separaciones y Divorcios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Familias </a:t>
            </a:r>
            <a:r>
              <a:rPr lang="es-AR" sz="1000" dirty="0" err="1" smtClean="0">
                <a:solidFill>
                  <a:schemeClr val="bg2"/>
                </a:solidFill>
              </a:rPr>
              <a:t>Multiproblemáticas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Talleres </a:t>
            </a:r>
            <a:r>
              <a:rPr lang="es-AR" sz="1000" dirty="0" err="1" smtClean="0">
                <a:solidFill>
                  <a:schemeClr val="bg2"/>
                </a:solidFill>
              </a:rPr>
              <a:t>Psicoeducativos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Familias con hijos pequeños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Familias con hijos adolescentes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Familias Ensambladas.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Orientación a Padres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Trastornos y Dificultades Sexuales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Nuevas modalidades vinculares: </a:t>
            </a:r>
            <a:r>
              <a:rPr lang="es-AR" sz="1000" dirty="0" err="1" smtClean="0">
                <a:solidFill>
                  <a:schemeClr val="bg2"/>
                </a:solidFill>
              </a:rPr>
              <a:t>Poliamor</a:t>
            </a:r>
            <a:r>
              <a:rPr lang="es-AR" sz="1000" dirty="0" smtClean="0">
                <a:solidFill>
                  <a:schemeClr val="bg2"/>
                </a:solidFill>
              </a:rPr>
              <a:t>, Parejas Abiertas, </a:t>
            </a:r>
            <a:r>
              <a:rPr lang="es-AR" sz="1000" dirty="0" err="1" smtClean="0">
                <a:solidFill>
                  <a:schemeClr val="bg2"/>
                </a:solidFill>
              </a:rPr>
              <a:t>Swingers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Nuevas Configuraciones Familiares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Problemáticas relacionadas con la ley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Acompañamiento a las familias y los pacientes en el final de la vida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Duelos y Pérdidas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err="1" smtClean="0">
                <a:solidFill>
                  <a:schemeClr val="bg2"/>
                </a:solidFill>
              </a:rPr>
              <a:t>Homoparentalidad</a:t>
            </a:r>
            <a:endParaRPr lang="es-AR" sz="1000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Temas de Crianza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Temas de Fertilidad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Adopciones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Infidelidad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Violencia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Género y Diversidades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Terapia con Familias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800" dirty="0">
              <a:solidFill>
                <a:schemeClr val="bg2"/>
              </a:solidFill>
            </a:endParaRPr>
          </a:p>
          <a:p>
            <a:r>
              <a:rPr lang="es-AR" sz="800" dirty="0" smtClean="0">
                <a:solidFill>
                  <a:schemeClr val="bg2"/>
                </a:solidFill>
              </a:rPr>
              <a:t>Ver Programa Completo: https://www.fundacionforo.com/uploads/pdfs/familiasypareja-programa.pdf</a:t>
            </a:r>
            <a:endParaRPr lang="es-AR" sz="800" dirty="0">
              <a:solidFill>
                <a:schemeClr val="bg2"/>
              </a:solidFill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5" name="14 Rectángulo"/>
          <p:cNvSpPr/>
          <p:nvPr/>
        </p:nvSpPr>
        <p:spPr>
          <a:xfrm>
            <a:off x="179512" y="341243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Coordinación de Grupos y</a:t>
            </a:r>
          </a:p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Psicoterapias Grupales</a:t>
            </a:r>
            <a:endParaRPr lang="es-AR" sz="1800" dirty="0">
              <a:solidFill>
                <a:schemeClr val="accent3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1563638"/>
            <a:ext cx="396044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Viernes de </a:t>
            </a:r>
            <a:r>
              <a:rPr lang="es-AR" sz="1000" dirty="0" smtClean="0">
                <a:solidFill>
                  <a:schemeClr val="bg2"/>
                </a:solidFill>
              </a:rPr>
              <a:t>19.00 </a:t>
            </a:r>
            <a:r>
              <a:rPr lang="es-AR" sz="1000" dirty="0">
                <a:solidFill>
                  <a:schemeClr val="bg2"/>
                </a:solidFill>
              </a:rPr>
              <a:t>a </a:t>
            </a:r>
            <a:r>
              <a:rPr lang="es-AR" sz="1000" dirty="0" smtClean="0">
                <a:solidFill>
                  <a:schemeClr val="bg2"/>
                </a:solidFill>
              </a:rPr>
              <a:t>21.30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17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Psicología, Medicina, Educación y Ciencias Sociales, Empresariales, de la Salud y de otros campos que estén interesados en la Coordinación de Grupos y la Terapia Grupal.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Teórico-práctica con énfasis en los ejercicios, dinámicas y actividades </a:t>
            </a:r>
            <a:r>
              <a:rPr lang="es-AR" sz="1000" dirty="0" smtClean="0">
                <a:solidFill>
                  <a:schemeClr val="bg2"/>
                </a:solidFill>
              </a:rPr>
              <a:t>prácticas para </a:t>
            </a:r>
            <a:r>
              <a:rPr lang="es-AR" sz="1000" dirty="0">
                <a:solidFill>
                  <a:schemeClr val="bg2"/>
                </a:solidFill>
              </a:rPr>
              <a:t>favorecer el desarrollo de las habilidades.</a:t>
            </a:r>
          </a:p>
          <a:p>
            <a:endParaRPr lang="es-AR" sz="900" dirty="0">
              <a:solidFill>
                <a:schemeClr val="bg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60032" y="966083"/>
            <a:ext cx="26997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Técnicas y Dinámicas Grupales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Grupos Terapéuticos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Psicodrama y Técnicas Teatrales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Liderazgo </a:t>
            </a:r>
            <a:r>
              <a:rPr lang="es-AR" sz="1000" dirty="0">
                <a:solidFill>
                  <a:schemeClr val="bg2"/>
                </a:solidFill>
              </a:rPr>
              <a:t>y Coordinación Grupal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Grupos </a:t>
            </a:r>
            <a:r>
              <a:rPr lang="es-AR" sz="1000" dirty="0" err="1">
                <a:solidFill>
                  <a:schemeClr val="bg2"/>
                </a:solidFill>
              </a:rPr>
              <a:t>Psicoeducativos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El cuerpo en los grupos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Terapia Gestáltica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Abordajes Grupales en el Ámbito Laboral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Trabajos Grupales en Educación y Escuelas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Grupos de Entrenamiento en </a:t>
            </a:r>
            <a:r>
              <a:rPr lang="es-AR" sz="1000" dirty="0" smtClean="0">
                <a:solidFill>
                  <a:schemeClr val="bg2"/>
                </a:solidFill>
              </a:rPr>
              <a:t>Habilidades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Género y abordajes Grupales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Juegos Grupales y Técnicas Lúdicas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Aportes de la Psicología Positiva al trabajo Grupal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Mindfulness en Grupos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1000" dirty="0">
                <a:solidFill>
                  <a:schemeClr val="bg2"/>
                </a:solidFill>
              </a:rPr>
              <a:t>https://www.fundacionforo.com/uploads/pdfs/grupos-programa.pdf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929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8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79512" y="339502"/>
            <a:ext cx="302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Terapia de Aceptación y</a:t>
            </a:r>
          </a:p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Compromiso: ACT</a:t>
            </a:r>
            <a:endParaRPr lang="es-AR" sz="1800" dirty="0">
              <a:solidFill>
                <a:schemeClr val="accent6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9854" y="1203598"/>
            <a:ext cx="40741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3er Sábado de cada mes de 9.00 a 18.00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>
                <a:solidFill>
                  <a:schemeClr val="bg2"/>
                </a:solidFill>
              </a:rPr>
              <a:t>Sábado </a:t>
            </a:r>
            <a:r>
              <a:rPr lang="es-AR" sz="1000" dirty="0" smtClean="0">
                <a:solidFill>
                  <a:schemeClr val="bg2"/>
                </a:solidFill>
              </a:rPr>
              <a:t>18 </a:t>
            </a:r>
            <a:r>
              <a:rPr lang="es-AR" sz="1000" dirty="0">
                <a:solidFill>
                  <a:schemeClr val="bg2"/>
                </a:solidFill>
              </a:rPr>
              <a:t>de </a:t>
            </a:r>
            <a:r>
              <a:rPr lang="es-AR" sz="1000" dirty="0" smtClean="0">
                <a:solidFill>
                  <a:schemeClr val="bg2"/>
                </a:solidFill>
              </a:rPr>
              <a:t>Abril.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 y la medicina.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Propuesta</a:t>
            </a:r>
          </a:p>
          <a:p>
            <a:r>
              <a:rPr lang="es-AR" sz="1000" dirty="0">
                <a:solidFill>
                  <a:schemeClr val="bg2"/>
                </a:solidFill>
              </a:rPr>
              <a:t>La formación está orientada a trabajar con un carácter eminentemente práctico y con el foco puesto especialmente en la Terapia de Aceptación y Compromiso: ACT, a partir de casos clínicos: depresión, ansiedad, dolor crónico y abuso de sustancias entre otros, y abordajes de poblaciones específicas, como niños y adolescentes 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Las clases tendrán énfasis en la práctica mediante la utilización de videos y técnicas de role-</a:t>
            </a:r>
            <a:r>
              <a:rPr lang="es-AR" sz="1000" dirty="0" err="1">
                <a:solidFill>
                  <a:schemeClr val="bg2"/>
                </a:solidFill>
              </a:rPr>
              <a:t>playing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32040" y="1419622"/>
            <a:ext cx="2699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Se abordan los principios del Conductismo los cuales son el sustento de los modelos de las Terapias de Tercera Ola y luego vemos una introducción a cada una de ellas con sus postulados e intervenciones básicas: Terapias Basadas en Mindfulness: MBSR y MBCT, la Terapia de Activación Conductual para Depresión: AC, la Terapia Dialéctico Comportamental: DBT y la Terapia Analítico Funcional: FAP.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1000" dirty="0">
                <a:solidFill>
                  <a:schemeClr val="bg2"/>
                </a:solidFill>
              </a:rPr>
              <a:t>https://www.fundacionforo.com/uploads/pdfs/act-programa.pdf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5931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179512" y="555526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4">
                    <a:lumMod val="50000"/>
                  </a:schemeClr>
                </a:solidFill>
                <a:latin typeface="Gotham Medium" pitchFamily="2" charset="0"/>
              </a:rPr>
              <a:t>Mindfulness en Psicoterapia</a:t>
            </a:r>
            <a:endParaRPr lang="es-AR" sz="1800" dirty="0">
              <a:solidFill>
                <a:schemeClr val="accent4">
                  <a:lumMod val="5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9854" y="1707654"/>
            <a:ext cx="37860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3er Sábado de cada mes de 10.00 a 18.00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Inicio: Sábado </a:t>
            </a:r>
            <a:r>
              <a:rPr lang="es-AR" sz="1000" dirty="0" smtClean="0">
                <a:solidFill>
                  <a:schemeClr val="bg2"/>
                </a:solidFill>
              </a:rPr>
              <a:t>18 </a:t>
            </a:r>
            <a:r>
              <a:rPr lang="es-AR" sz="1000" dirty="0">
                <a:solidFill>
                  <a:schemeClr val="bg2"/>
                </a:solidFill>
              </a:rPr>
              <a:t>de Abril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 smtClean="0">
                <a:solidFill>
                  <a:schemeClr val="bg2"/>
                </a:solidFill>
              </a:rPr>
              <a:t>Dirigido </a:t>
            </a:r>
            <a:r>
              <a:rPr lang="es-AR" sz="1000" b="1" u="sng" dirty="0">
                <a:solidFill>
                  <a:schemeClr val="bg2"/>
                </a:solidFill>
              </a:rPr>
              <a:t>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Psicología, la Medicina, la Educación, las Ciencias Sociales y personas interesadas en el Mindfulness.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932040" y="1129843"/>
            <a:ext cx="2699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r>
              <a:rPr lang="es-AR" sz="1000" dirty="0" smtClean="0">
                <a:solidFill>
                  <a:schemeClr val="bg2"/>
                </a:solidFill>
              </a:rPr>
              <a:t>Las </a:t>
            </a:r>
            <a:r>
              <a:rPr lang="es-AR" sz="1000" dirty="0">
                <a:solidFill>
                  <a:schemeClr val="bg2"/>
                </a:solidFill>
              </a:rPr>
              <a:t>clases tienen una modalidad teórico-práctica donde se realiza entrenamiento atencional, ejercicios mentales y corporales.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Se enfatizará en la intervención clínica como tratamiento de la ansiedad, depresión y en el dolor crónico. También el uso de Mindfulness en terapia de aceptación y compromiso: ACT.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El programa incluye una jornada de silencio en la primera mitad del año y un retiro de Mindfulness.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1000" dirty="0">
                <a:solidFill>
                  <a:schemeClr val="bg2"/>
                </a:solidFill>
              </a:rPr>
              <a:t>https://www.fundacionforo.com/uploads/pdfs/mindfulness-programa.pdf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181634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307435" y="868926"/>
            <a:ext cx="104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/>
                </a:solidFill>
                <a:latin typeface="Gotham ExtraLight" pitchFamily="2" charset="0"/>
              </a:rPr>
              <a:t>1</a:t>
            </a:r>
            <a:endParaRPr lang="es-AR" sz="9600" dirty="0">
              <a:solidFill>
                <a:schemeClr val="bg2"/>
              </a:solidFill>
              <a:latin typeface="Gotham ExtraLight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9786" y="1738556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tx2">
                    <a:lumMod val="40000"/>
                    <a:lumOff val="60000"/>
                  </a:schemeClr>
                </a:solidFill>
                <a:latin typeface="Gotham Ultra" pitchFamily="2" charset="0"/>
              </a:rPr>
              <a:t>2</a:t>
            </a: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805289" y="1564218"/>
            <a:ext cx="191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CERTIFICACIONES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15" name="14 CuadroTexto">
            <a:hlinkClick r:id="rId4" action="ppaction://hlinksldjump"/>
          </p:cNvPr>
          <p:cNvSpPr txBox="1"/>
          <p:nvPr/>
        </p:nvSpPr>
        <p:spPr>
          <a:xfrm>
            <a:off x="1071865" y="2213451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TALLERES DE INTEGRACIÓN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TEÓRICO - PRÁCTICO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995936" y="987574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tham Medium" pitchFamily="2" charset="0"/>
              </a:rPr>
              <a:t>4</a:t>
            </a:r>
            <a:endParaRPr lang="es-AR" sz="9600" dirty="0">
              <a:solidFill>
                <a:schemeClr val="bg2">
                  <a:lumMod val="60000"/>
                  <a:lumOff val="4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7884" y="2592075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otham ExtraLight" pitchFamily="2" charset="0"/>
              </a:rPr>
              <a:t>3</a:t>
            </a:r>
            <a:endParaRPr lang="es-AR" sz="9600" dirty="0">
              <a:solidFill>
                <a:schemeClr val="bg2">
                  <a:lumMod val="40000"/>
                  <a:lumOff val="60000"/>
                </a:schemeClr>
              </a:solidFill>
              <a:latin typeface="Gotham ExtraLight" pitchFamily="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92352" y="1779662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1">
                    <a:lumMod val="85000"/>
                  </a:schemeClr>
                </a:solidFill>
                <a:latin typeface="Gotham Ultra" pitchFamily="2" charset="0"/>
              </a:rPr>
              <a:t>5</a:t>
            </a:r>
            <a:endParaRPr lang="es-AR" sz="9600" dirty="0">
              <a:solidFill>
                <a:schemeClr val="bg1">
                  <a:lumMod val="85000"/>
                </a:schemeClr>
              </a:solidFill>
              <a:latin typeface="Gotham Ultra" pitchFamily="2" charset="0"/>
            </a:endParaRPr>
          </a:p>
        </p:txBody>
      </p:sp>
      <p:sp>
        <p:nvSpPr>
          <p:cNvPr id="19" name="18 CuadroTexto">
            <a:hlinkClick r:id="rId5" action="ppaction://hlinksldjump"/>
          </p:cNvPr>
          <p:cNvSpPr txBox="1"/>
          <p:nvPr/>
        </p:nvSpPr>
        <p:spPr>
          <a:xfrm>
            <a:off x="1535725" y="3220402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FORO COMUNITARIO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0" name="19 CuadroTexto">
            <a:hlinkClick r:id="rId6" action="ppaction://hlinksldjump"/>
          </p:cNvPr>
          <p:cNvSpPr txBox="1"/>
          <p:nvPr/>
        </p:nvSpPr>
        <p:spPr>
          <a:xfrm>
            <a:off x="4978132" y="1687909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EDUCACIÓN A DISTANCIA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21" name="20 CuadroTexto">
            <a:hlinkClick r:id="rId7" action="ppaction://hlinksldjump"/>
          </p:cNvPr>
          <p:cNvSpPr txBox="1"/>
          <p:nvPr/>
        </p:nvSpPr>
        <p:spPr>
          <a:xfrm>
            <a:off x="5201059" y="2407989"/>
            <a:ext cx="1600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FORMACIONES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30" name="29 CuadroTexto">
            <a:hlinkClick r:id="rId8" action="ppaction://hlinksldjump"/>
          </p:cNvPr>
          <p:cNvSpPr txBox="1"/>
          <p:nvPr/>
        </p:nvSpPr>
        <p:spPr>
          <a:xfrm>
            <a:off x="5004048" y="3272085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CURSOS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24262" y="2586266"/>
            <a:ext cx="979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bg1">
                    <a:lumMod val="50000"/>
                  </a:schemeClr>
                </a:solidFill>
                <a:latin typeface="Gotham ExtraLight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4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79512" y="546234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Sexología Clínica</a:t>
            </a:r>
            <a:endParaRPr lang="es-AR" sz="1800" dirty="0">
              <a:solidFill>
                <a:srgbClr val="0070C0"/>
              </a:solidFill>
              <a:latin typeface="Gotham Medium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72" y="1635646"/>
            <a:ext cx="3785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Lunes de 18.30 a 21.30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>
                <a:solidFill>
                  <a:schemeClr val="bg2"/>
                </a:solidFill>
              </a:rPr>
              <a:t>6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Psicología, de la Medicina, de la Educación, las Ciencias Sociales y de la Salud.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Se trabajará con clases teórico-prácticas, con ejercicios prácticos y material clínico.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68552" y="556681"/>
            <a:ext cx="2699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Sexualidad Humana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Conductas y Respuestas Sexuales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Entrevistas Sexológicas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Disfunciones Sexuales Femeninas y Masculinas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Sexo, Género, Identidad Sexual y Orientación Sexual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Comunicación Sexual Asertiva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Sexualidad en la Niñez, Adolescencia, Adultez y Tercera Edad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Talleres para Parejas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Amor, Pareja y Sexualidad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Erotismo y Fantasías Sexuales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Placer y Deseo Sexual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Prevención en Sexología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Enfermedades de trasmisión Sexual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Intervenciones clínicas en Sexología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Nuevas configuraciones en las Relaciones de Parejas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Programas Educativos en Sexualidad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Educación Sexual Integral: ESI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 https://www.fundacionforo.com/uploads/pdfs/sexologia-programa.pdf</a:t>
            </a: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6426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5" name="14 Rectángulo"/>
          <p:cNvSpPr/>
          <p:nvPr/>
        </p:nvSpPr>
        <p:spPr>
          <a:xfrm>
            <a:off x="179512" y="341243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Neuropsicología Clínica</a:t>
            </a:r>
            <a:endParaRPr lang="es-AR" sz="1800" dirty="0">
              <a:solidFill>
                <a:schemeClr val="accent3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1563638"/>
            <a:ext cx="39604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Viernes de 10.00 a 12.30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17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 y de la Medicina.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Armado de los grupos de trabajo, coordinación e implementación de las técnicas e intervenciones sobre las habilidades.</a:t>
            </a:r>
          </a:p>
          <a:p>
            <a:endParaRPr lang="es-AR" sz="900" dirty="0">
              <a:solidFill>
                <a:schemeClr val="bg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60032" y="248905"/>
            <a:ext cx="269979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Introducción a la Neurociencia Cognitiva.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Bases neurobiológicas de los procesos cognitivos.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Plasticidad cerebral.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Reserva cognitiva.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Detección del deterioro cognitivo.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Métodos de evaluación neuropsicológica.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Evaluación neuropsicológica del adulto joven y mayor.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Funciones mentales superiores.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err="1">
                <a:solidFill>
                  <a:schemeClr val="bg2"/>
                </a:solidFill>
              </a:rPr>
              <a:t>Neurodesarrollo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Evaluación neuropsicológica infanto-juvenil.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Principales perfiles diagnósticos neurológicos y psiquiátricos.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Diseño de programas de estimulación y rehabilitación </a:t>
            </a:r>
            <a:r>
              <a:rPr lang="es-AR" sz="1000" dirty="0" err="1">
                <a:solidFill>
                  <a:schemeClr val="bg2"/>
                </a:solidFill>
              </a:rPr>
              <a:t>neurocognitiva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err="1">
                <a:solidFill>
                  <a:schemeClr val="bg2"/>
                </a:solidFill>
              </a:rPr>
              <a:t>Psicoeducación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Elaboración de informes.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Intervenciones para los Cuidadores de pacientes.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1000" dirty="0">
                <a:solidFill>
                  <a:schemeClr val="bg2"/>
                </a:solidFill>
              </a:rPr>
              <a:t>https://www.fundacionforo.com/uploads/pdfs/programas/12-Programa-de-Formacion-en-Neuropsicologia-clinica-2019.pdf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4313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9" name="8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79512" y="339502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Género y Diversidad</a:t>
            </a:r>
            <a:endParaRPr lang="es-AR" sz="1800" dirty="0">
              <a:solidFill>
                <a:schemeClr val="accent6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9854" y="1611253"/>
            <a:ext cx="40741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meses.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Miércoles de 9.00 a 11.30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8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Médicos, Psicólogos y Profesionales del Campo de la Salud, la Educación y las Ciencias Sociales.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Este curso se dicta en forma Presencial.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52528" y="75272"/>
            <a:ext cx="2699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b="1" dirty="0">
                <a:solidFill>
                  <a:schemeClr val="bg2"/>
                </a:solidFill>
              </a:rPr>
              <a:t>Contenidos</a:t>
            </a:r>
          </a:p>
          <a:p>
            <a:endParaRPr lang="es-AR" sz="800" b="1" dirty="0">
              <a:solidFill>
                <a:schemeClr val="bg2"/>
              </a:solidFill>
            </a:endParaRPr>
          </a:p>
          <a:p>
            <a:r>
              <a:rPr lang="es-AR" sz="800" dirty="0">
                <a:solidFill>
                  <a:schemeClr val="bg2"/>
                </a:solidFill>
              </a:rPr>
              <a:t>Eje I: Conceptos fundamentales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Estudios de género. Perspectiva histórica.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Feminismos y Estudios de la Mujer.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Movimiento LGBTTTQI+ y Teoría </a:t>
            </a:r>
            <a:r>
              <a:rPr lang="es-AR" sz="800" dirty="0" err="1">
                <a:solidFill>
                  <a:schemeClr val="bg2"/>
                </a:solidFill>
              </a:rPr>
              <a:t>Queer</a:t>
            </a:r>
            <a:r>
              <a:rPr lang="es-AR" sz="800" dirty="0">
                <a:solidFill>
                  <a:schemeClr val="bg2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Diversidad sexual y de género.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Identidades de género y orientaciones sexuales.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Feminidades y masculinidades.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 err="1">
                <a:solidFill>
                  <a:schemeClr val="bg2"/>
                </a:solidFill>
              </a:rPr>
              <a:t>Transgénero</a:t>
            </a:r>
            <a:r>
              <a:rPr lang="es-AR" sz="800" dirty="0">
                <a:solidFill>
                  <a:schemeClr val="bg2"/>
                </a:solidFill>
              </a:rPr>
              <a:t> y </a:t>
            </a:r>
            <a:r>
              <a:rPr lang="es-AR" sz="800" dirty="0" err="1">
                <a:solidFill>
                  <a:schemeClr val="bg2"/>
                </a:solidFill>
              </a:rPr>
              <a:t>cisgénero</a:t>
            </a:r>
            <a:r>
              <a:rPr lang="es-AR" sz="800" dirty="0">
                <a:solidFill>
                  <a:schemeClr val="bg2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Géneros no binarios.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Intersexualidad.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Configuraciones familiares y vinculares.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Etapas vitales.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Las violencias y los géneros.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Medios de comunicación, violencia e inequidad.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Lenguaje inclusivo.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Marco legal y enfoque de Derechos.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800" dirty="0">
              <a:solidFill>
                <a:schemeClr val="bg2"/>
              </a:solidFill>
            </a:endParaRPr>
          </a:p>
          <a:p>
            <a:r>
              <a:rPr lang="es-AR" sz="800" dirty="0">
                <a:solidFill>
                  <a:schemeClr val="bg2"/>
                </a:solidFill>
              </a:rPr>
              <a:t>Eje II: Herramientas clínicas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Problemáticas clínicas </a:t>
            </a:r>
            <a:r>
              <a:rPr lang="es-AR" sz="800" dirty="0" err="1">
                <a:solidFill>
                  <a:schemeClr val="bg2"/>
                </a:solidFill>
              </a:rPr>
              <a:t>transdiagnóstico</a:t>
            </a:r>
            <a:r>
              <a:rPr lang="es-AR" sz="800" dirty="0">
                <a:solidFill>
                  <a:schemeClr val="bg2"/>
                </a:solidFill>
              </a:rPr>
              <a:t> relacionadas con el género.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Introducción a los modelos conductuales y contextuales.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Terapia de Aceptación y Compromiso: Mindfulness y valores.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Terapia Analítico Funcional: Relaciones. interpersonales.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Terapia Focalizada en la Compasión.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Terapia Dialéctico Comportamental: DBT y Regulación Emocional.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Sexología con perspectiva de género.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Terapia vincular, familiar y de pareja.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Abordajes grupales y comunitarios.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800" dirty="0">
                <a:solidFill>
                  <a:schemeClr val="bg2"/>
                </a:solidFill>
              </a:rPr>
              <a:t>Niñez, adolescencia y vejez.</a:t>
            </a:r>
          </a:p>
          <a:p>
            <a:endParaRPr lang="es-AR" sz="800" dirty="0">
              <a:solidFill>
                <a:schemeClr val="bg2"/>
              </a:solidFill>
            </a:endParaRPr>
          </a:p>
          <a:p>
            <a:r>
              <a:rPr lang="es-AR" sz="800" dirty="0">
                <a:solidFill>
                  <a:schemeClr val="bg2"/>
                </a:solidFill>
              </a:rPr>
              <a:t>Ver Programa Completo:</a:t>
            </a:r>
          </a:p>
          <a:p>
            <a:r>
              <a:rPr lang="es-AR" sz="800" dirty="0">
                <a:solidFill>
                  <a:schemeClr val="bg2"/>
                </a:solidFill>
              </a:rPr>
              <a:t>https://www.fundacionforo.com/uploads/pdfs/programas/11-Programa-de-la-Formacion-Genero-y-Diversidad-2019.pdf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52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79512" y="402218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Trastornos de Ansiedad</a:t>
            </a:r>
            <a:endParaRPr lang="es-AR" sz="1800" dirty="0">
              <a:solidFill>
                <a:srgbClr val="0070C0"/>
              </a:solidFill>
              <a:latin typeface="Gotham Medium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72" y="1203598"/>
            <a:ext cx="3785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9 meses- De abril a Diciembre.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Lunes de 19 a 21.30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>
                <a:solidFill>
                  <a:schemeClr val="bg2"/>
                </a:solidFill>
              </a:rPr>
              <a:t>6 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La formación tendrá como objetivo que los alumnos </a:t>
            </a:r>
            <a:r>
              <a:rPr lang="es-ES_tradnl" sz="1000" dirty="0">
                <a:solidFill>
                  <a:schemeClr val="bg2"/>
                </a:solidFill>
              </a:rPr>
              <a:t>puedan realizar un aprendizaje experiencial de las técnicas especificas para el tratamiento de los diferentes trastornos de ansiedad.  </a:t>
            </a:r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Se hará énfasis en el trabajo con casos clínicos, observación de videos y técnicas de role </a:t>
            </a:r>
            <a:r>
              <a:rPr lang="es-AR" sz="1000" dirty="0" err="1">
                <a:solidFill>
                  <a:schemeClr val="bg2"/>
                </a:solidFill>
              </a:rPr>
              <a:t>playing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del campo de la Psicología, la Medicina, las Ciencias Sociales y la Educación. Acompañamiento personalizado de cada alumno, por parte de un tutor durante los dos años</a:t>
            </a:r>
            <a:r>
              <a:rPr lang="es-AR" sz="1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68552" y="228580"/>
            <a:ext cx="2699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b="1" dirty="0">
                <a:solidFill>
                  <a:schemeClr val="bg2"/>
                </a:solidFill>
              </a:rPr>
              <a:t>Contenidos</a:t>
            </a:r>
          </a:p>
          <a:p>
            <a:endParaRPr lang="es-AR" sz="8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Fundamentos de la Terapia Cognitivo Conductual.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Introducción a la ansiedad.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 Neurobiología de la ansiedad.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 Introducción a las técnicas cognitivo conductuales.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Clínica y tratamiento de los trastornos de ansiedad I: Trastorno de Pánico. Fobia específica. Fobia social.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Clínica y tratamiento de los trastornos de ansiedad II: Trastorno de ansiedad generalizada. Trastorno de Ansiedad por Enfermedad. Estrés postraumático. EMDR. Exposición prolongada. Trastorno obsesivo compulsivo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Tratamientos farmacológicos de los trastornos de ansiedad.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Mindfulness y su aplicación en los trastornos de ansiedad.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Terapias de Tercera Ola y su aplicación en los trastornos de ansiedad.  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Clínica y tratamiento de la ansiedad en niños y adolescentes.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 Clínica y tratamiento de la ansiedad  en adultos mayores.</a:t>
            </a:r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1000" dirty="0">
                <a:solidFill>
                  <a:schemeClr val="bg2"/>
                </a:solidFill>
              </a:rPr>
              <a:t>Clínica y tratamiento de la ansiedad asociada a enfermedades médicas y a trastornos sexuales.</a:t>
            </a:r>
            <a:endParaRPr lang="es-AR" sz="1000" dirty="0">
              <a:solidFill>
                <a:schemeClr val="bg2"/>
              </a:solidFill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Formaciones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3306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1771990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Cursos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CuadroTexto"/>
          <p:cNvSpPr txBox="1"/>
          <p:nvPr/>
        </p:nvSpPr>
        <p:spPr>
          <a:xfrm>
            <a:off x="2684939" y="390279"/>
            <a:ext cx="104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/>
                </a:solidFill>
                <a:latin typeface="Gotham ExtraLight" pitchFamily="2" charset="0"/>
              </a:rPr>
              <a:t>1</a:t>
            </a:r>
            <a:endParaRPr lang="es-AR" sz="9600" dirty="0">
              <a:solidFill>
                <a:schemeClr val="bg2"/>
              </a:solidFill>
              <a:latin typeface="Gotham ExtraLight" pitchFamily="2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567290" y="1259909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>
                <a:solidFill>
                  <a:schemeClr val="tx2">
                    <a:lumMod val="40000"/>
                    <a:lumOff val="60000"/>
                  </a:schemeClr>
                </a:solidFill>
                <a:latin typeface="Gotham Ultra" pitchFamily="2" charset="0"/>
              </a:rPr>
              <a:t>2</a:t>
            </a:r>
          </a:p>
        </p:txBody>
      </p:sp>
      <p:sp>
        <p:nvSpPr>
          <p:cNvPr id="36" name="35 CuadroTexto">
            <a:hlinkClick r:id="rId3" action="ppaction://hlinksldjump"/>
          </p:cNvPr>
          <p:cNvSpPr txBox="1"/>
          <p:nvPr/>
        </p:nvSpPr>
        <p:spPr>
          <a:xfrm>
            <a:off x="3135714" y="913499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Entrenamiento en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Habilidades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37" name="36 CuadroTexto">
            <a:hlinkClick r:id="rId4" action="ppaction://hlinksldjump"/>
          </p:cNvPr>
          <p:cNvSpPr txBox="1"/>
          <p:nvPr/>
        </p:nvSpPr>
        <p:spPr>
          <a:xfrm>
            <a:off x="3405019" y="1835973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Orientación Vocacional</a:t>
            </a:r>
          </a:p>
          <a:p>
            <a:r>
              <a:rPr lang="es-AR" dirty="0">
                <a:solidFill>
                  <a:schemeClr val="bg2"/>
                </a:solidFill>
                <a:latin typeface="Gotham Medium" pitchFamily="2" charset="0"/>
              </a:rPr>
              <a:t>y</a:t>
            </a:r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 Profesional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995388" y="2113428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otham ExtraLight" pitchFamily="2" charset="0"/>
              </a:rPr>
              <a:t>3</a:t>
            </a:r>
            <a:endParaRPr lang="es-AR" sz="9600" dirty="0">
              <a:solidFill>
                <a:schemeClr val="bg2">
                  <a:lumMod val="40000"/>
                  <a:lumOff val="60000"/>
                </a:schemeClr>
              </a:solidFill>
              <a:latin typeface="Gotham ExtraLight" pitchFamily="2" charset="0"/>
            </a:endParaRPr>
          </a:p>
        </p:txBody>
      </p:sp>
      <p:sp>
        <p:nvSpPr>
          <p:cNvPr id="39" name="38 CuadroTexto">
            <a:hlinkClick r:id="rId5" action="ppaction://hlinksldjump"/>
          </p:cNvPr>
          <p:cNvSpPr txBox="1"/>
          <p:nvPr/>
        </p:nvSpPr>
        <p:spPr>
          <a:xfrm>
            <a:off x="3868879" y="2768177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Cesación Tabáquica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  <p:sp>
        <p:nvSpPr>
          <p:cNvPr id="10" name="9 Rectángulo redondeado">
            <a:hlinkClick r:id="rId6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8663" y="2874298"/>
            <a:ext cx="207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otham Medium" pitchFamily="2" charset="0"/>
              </a:rPr>
              <a:t>4</a:t>
            </a:r>
            <a:endParaRPr lang="es-AR" sz="9600" dirty="0">
              <a:solidFill>
                <a:schemeClr val="bg2">
                  <a:lumMod val="60000"/>
                  <a:lumOff val="4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3" name="12 CuadroTexto">
            <a:hlinkClick r:id="rId7" action="ppaction://hlinksldjump"/>
          </p:cNvPr>
          <p:cNvSpPr txBox="1"/>
          <p:nvPr/>
        </p:nvSpPr>
        <p:spPr>
          <a:xfrm>
            <a:off x="3770859" y="3488690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Prácticas de Habilidades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Medium" pitchFamily="2" charset="0"/>
              </a:rPr>
              <a:t>Clínicas en ACT</a:t>
            </a:r>
            <a:endParaRPr lang="es-AR" dirty="0">
              <a:solidFill>
                <a:schemeClr val="bg2"/>
              </a:solidFill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5" name="14 Rectángulo"/>
          <p:cNvSpPr/>
          <p:nvPr/>
        </p:nvSpPr>
        <p:spPr>
          <a:xfrm>
            <a:off x="179512" y="341243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Entrenamiento en</a:t>
            </a:r>
          </a:p>
          <a:p>
            <a:r>
              <a:rPr lang="es-AR" sz="1800" dirty="0" smtClean="0">
                <a:solidFill>
                  <a:schemeClr val="accent3">
                    <a:lumMod val="75000"/>
                  </a:schemeClr>
                </a:solidFill>
                <a:latin typeface="Gotham Medium" pitchFamily="2" charset="0"/>
              </a:rPr>
              <a:t>Habilidades</a:t>
            </a:r>
            <a:endParaRPr lang="es-AR" sz="1800" dirty="0">
              <a:solidFill>
                <a:schemeClr val="accent3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1563638"/>
            <a:ext cx="396044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4 meses. De Abril a Julio y de Agosto a Noviembre.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>
                <a:solidFill>
                  <a:schemeClr val="bg2"/>
                </a:solidFill>
              </a:rPr>
              <a:t>Jueves de </a:t>
            </a:r>
            <a:r>
              <a:rPr lang="es-AR" sz="1000" dirty="0" smtClean="0">
                <a:solidFill>
                  <a:schemeClr val="bg2"/>
                </a:solidFill>
              </a:rPr>
              <a:t>09.30 </a:t>
            </a:r>
            <a:r>
              <a:rPr lang="es-AR" sz="1000" dirty="0">
                <a:solidFill>
                  <a:schemeClr val="bg2"/>
                </a:solidFill>
              </a:rPr>
              <a:t>a </a:t>
            </a:r>
            <a:r>
              <a:rPr lang="es-AR" sz="1000" dirty="0" smtClean="0">
                <a:solidFill>
                  <a:schemeClr val="bg2"/>
                </a:solidFill>
              </a:rPr>
              <a:t>11.30 </a:t>
            </a:r>
            <a:r>
              <a:rPr lang="es-AR" sz="1000" dirty="0" err="1">
                <a:solidFill>
                  <a:schemeClr val="bg2"/>
                </a:solidFill>
              </a:rPr>
              <a:t>hs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16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 la Psicología, de la Medicina, de la Educación, las Ciencias Sociales y de otros campos que estén interesados en el trabajo con Habilidades.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>
                <a:solidFill>
                  <a:schemeClr val="bg2"/>
                </a:solidFill>
              </a:rPr>
              <a:t>Armando de los grupos de trabajo, coordinación e implementación de las técnicas e intervenciones sobre las habilidades.</a:t>
            </a:r>
          </a:p>
          <a:p>
            <a:endParaRPr lang="es-AR" sz="900" dirty="0">
              <a:solidFill>
                <a:schemeClr val="bg2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60032" y="1203598"/>
            <a:ext cx="26997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Terapia Dialéctico Comportamental: DBT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Trabajamos las habilidades de: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Tolerancia al Malestar.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Efectividad Interpersonal.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Regulación Emocional.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Mindfulness o Atención Plena.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Utilización de las habilidades en el Ámbito Clínico.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Aplicación a otros Ámbitos.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Mente Sabia y Camino del Medio.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Talleres Grupales y Modalidades Individuales.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Ver Programa Completo: https://www.fundacionforo.com/uploads/pdfs/habilidades-programa.pdf</a:t>
            </a: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Cursos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4388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" name="8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179512" y="267494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Orientación Vocacional</a:t>
            </a:r>
          </a:p>
          <a:p>
            <a:r>
              <a:rPr lang="es-AR" sz="1800" dirty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y</a:t>
            </a:r>
            <a:r>
              <a:rPr lang="es-AR" sz="1800" dirty="0" smtClean="0">
                <a:solidFill>
                  <a:schemeClr val="accent6">
                    <a:lumMod val="75000"/>
                  </a:schemeClr>
                </a:solidFill>
                <a:latin typeface="Gotham Medium" pitchFamily="2" charset="0"/>
              </a:rPr>
              <a:t> Profesional</a:t>
            </a:r>
            <a:endParaRPr lang="es-AR" sz="1800" dirty="0">
              <a:solidFill>
                <a:schemeClr val="accent6">
                  <a:lumMod val="75000"/>
                </a:schemeClr>
              </a:solidFill>
              <a:latin typeface="Gotham Medium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3005"/>
            <a:ext cx="3600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4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>
                <a:solidFill>
                  <a:schemeClr val="bg2"/>
                </a:solidFill>
              </a:rPr>
              <a:t>meses. De Abril a </a:t>
            </a:r>
            <a:r>
              <a:rPr lang="es-AR" sz="1000" dirty="0" smtClean="0">
                <a:solidFill>
                  <a:schemeClr val="bg2"/>
                </a:solidFill>
              </a:rPr>
              <a:t>Julio y Agosto a Diciembre.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Viernes de 19.00 a 21.00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17 de Abril.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Médicos, Psicólogos y Profesionales del Campo de la Salud, la Educación y las Ciencias </a:t>
            </a:r>
            <a:r>
              <a:rPr lang="es-AR" sz="1000" dirty="0" smtClean="0">
                <a:solidFill>
                  <a:schemeClr val="bg2"/>
                </a:solidFill>
              </a:rPr>
              <a:t>Sociales e interesados en el trabajo de Orientación Vocacional. </a:t>
            </a:r>
            <a:endParaRPr lang="es-AR" sz="1000" dirty="0">
              <a:solidFill>
                <a:schemeClr val="bg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11960" y="771550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u="sng" dirty="0" err="1">
                <a:solidFill>
                  <a:schemeClr val="bg2"/>
                </a:solidFill>
              </a:rPr>
              <a:t>Evaluacion</a:t>
            </a:r>
            <a:r>
              <a:rPr lang="es-AR" sz="1000" u="sng" dirty="0">
                <a:solidFill>
                  <a:schemeClr val="bg2"/>
                </a:solidFill>
              </a:rPr>
              <a:t> de Procesos de Orientación Vocacional “Formal”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Organización </a:t>
            </a:r>
            <a:r>
              <a:rPr lang="es-AR" sz="1000" dirty="0">
                <a:solidFill>
                  <a:schemeClr val="bg2"/>
                </a:solidFill>
              </a:rPr>
              <a:t>de cronograma.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Abordaje </a:t>
            </a:r>
            <a:r>
              <a:rPr lang="es-AR" sz="1000" dirty="0">
                <a:solidFill>
                  <a:schemeClr val="bg2"/>
                </a:solidFill>
              </a:rPr>
              <a:t>de las 20 técnicas y escalas más </a:t>
            </a:r>
            <a:r>
              <a:rPr lang="es-AR" sz="1000" dirty="0" smtClean="0">
                <a:solidFill>
                  <a:schemeClr val="bg2"/>
                </a:solidFill>
              </a:rPr>
              <a:t>utilizadas </a:t>
            </a: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(</a:t>
            </a:r>
            <a:r>
              <a:rPr lang="es-AR" sz="1000" dirty="0">
                <a:solidFill>
                  <a:schemeClr val="bg2"/>
                </a:solidFill>
              </a:rPr>
              <a:t>modalidad teórico-práctica).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Evaluación </a:t>
            </a:r>
            <a:r>
              <a:rPr lang="es-AR" sz="1000" dirty="0">
                <a:solidFill>
                  <a:schemeClr val="bg2"/>
                </a:solidFill>
              </a:rPr>
              <a:t>y redacción de informe. 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Procesos </a:t>
            </a:r>
            <a:r>
              <a:rPr lang="es-AR" sz="1000" dirty="0">
                <a:solidFill>
                  <a:schemeClr val="bg2"/>
                </a:solidFill>
              </a:rPr>
              <a:t>de Orientación Vocacional y </a:t>
            </a:r>
            <a:r>
              <a:rPr lang="es-AR" sz="1000" dirty="0" smtClean="0">
                <a:solidFill>
                  <a:schemeClr val="bg2"/>
                </a:solidFill>
              </a:rPr>
              <a:t>Ocupacional </a:t>
            </a:r>
            <a:r>
              <a:rPr lang="es-AR" sz="1000" dirty="0">
                <a:solidFill>
                  <a:schemeClr val="bg2"/>
                </a:solidFill>
              </a:rPr>
              <a:t>en la </a:t>
            </a:r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escuela </a:t>
            </a:r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dirty="0" smtClean="0">
                <a:solidFill>
                  <a:schemeClr val="bg2"/>
                </a:solidFill>
              </a:rPr>
              <a:t>• Procesos </a:t>
            </a:r>
            <a:r>
              <a:rPr lang="es-AR" sz="1000" dirty="0">
                <a:solidFill>
                  <a:schemeClr val="bg2"/>
                </a:solidFill>
              </a:rPr>
              <a:t>de Orientación Vocacional –  </a:t>
            </a:r>
            <a:r>
              <a:rPr lang="es-AR" sz="1000" dirty="0" smtClean="0">
                <a:solidFill>
                  <a:schemeClr val="bg2"/>
                </a:solidFill>
              </a:rPr>
              <a:t>Laboral </a:t>
            </a:r>
            <a:r>
              <a:rPr lang="es-AR" sz="1000" dirty="0">
                <a:solidFill>
                  <a:schemeClr val="bg2"/>
                </a:solidFill>
              </a:rPr>
              <a:t>y </a:t>
            </a:r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 err="1" smtClean="0">
                <a:solidFill>
                  <a:schemeClr val="bg2"/>
                </a:solidFill>
              </a:rPr>
              <a:t>Outplacement</a:t>
            </a:r>
            <a:r>
              <a:rPr lang="es-AR" sz="1000" dirty="0" smtClean="0">
                <a:solidFill>
                  <a:schemeClr val="bg2"/>
                </a:solidFill>
              </a:rPr>
              <a:t> </a:t>
            </a:r>
            <a:r>
              <a:rPr lang="es-AR" sz="1000" dirty="0">
                <a:solidFill>
                  <a:schemeClr val="bg2"/>
                </a:solidFill>
              </a:rPr>
              <a:t>en etapa adulta.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Orientación </a:t>
            </a:r>
            <a:r>
              <a:rPr lang="es-AR" sz="1000" dirty="0">
                <a:solidFill>
                  <a:schemeClr val="bg2"/>
                </a:solidFill>
              </a:rPr>
              <a:t>Vocacional y Ocupacional en </a:t>
            </a:r>
            <a:r>
              <a:rPr lang="es-AR" sz="1000" dirty="0" smtClean="0">
                <a:solidFill>
                  <a:schemeClr val="bg2"/>
                </a:solidFill>
              </a:rPr>
              <a:t>Discapacidad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Orientación </a:t>
            </a:r>
            <a:r>
              <a:rPr lang="es-AR" sz="1000" dirty="0">
                <a:solidFill>
                  <a:schemeClr val="bg2"/>
                </a:solidFill>
              </a:rPr>
              <a:t>Vocacional en Ámbito </a:t>
            </a:r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Comunitario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Evaluación </a:t>
            </a:r>
            <a:r>
              <a:rPr lang="es-AR" sz="1000" dirty="0">
                <a:solidFill>
                  <a:schemeClr val="bg2"/>
                </a:solidFill>
              </a:rPr>
              <a:t>y redacción de informe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u="sng" dirty="0">
                <a:solidFill>
                  <a:schemeClr val="bg2"/>
                </a:solidFill>
              </a:rPr>
              <a:t>Evaluación en Procesos de Orientación basado en ACT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Capacitación </a:t>
            </a:r>
            <a:r>
              <a:rPr lang="es-AR" sz="1000" dirty="0">
                <a:solidFill>
                  <a:schemeClr val="bg2"/>
                </a:solidFill>
              </a:rPr>
              <a:t>en Técnica “OTP” </a:t>
            </a:r>
            <a:r>
              <a:rPr lang="es-AR" sz="1000" dirty="0" smtClean="0">
                <a:solidFill>
                  <a:schemeClr val="bg2"/>
                </a:solidFill>
              </a:rPr>
              <a:t>Orientación al </a:t>
            </a:r>
            <a:r>
              <a:rPr lang="es-AR" sz="1000" dirty="0">
                <a:solidFill>
                  <a:schemeClr val="bg2"/>
                </a:solidFill>
              </a:rPr>
              <a:t>Talento </a:t>
            </a:r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Personal</a:t>
            </a:r>
            <a:r>
              <a:rPr lang="es-AR" sz="1000" dirty="0">
                <a:solidFill>
                  <a:schemeClr val="bg2"/>
                </a:solidFill>
              </a:rPr>
              <a:t>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Organización </a:t>
            </a:r>
            <a:r>
              <a:rPr lang="es-AR" sz="1000" dirty="0">
                <a:solidFill>
                  <a:schemeClr val="bg2"/>
                </a:solidFill>
              </a:rPr>
              <a:t>y dinámicas grupales.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Protocolo </a:t>
            </a:r>
            <a:r>
              <a:rPr lang="es-AR" sz="1000" dirty="0">
                <a:solidFill>
                  <a:schemeClr val="bg2"/>
                </a:solidFill>
              </a:rPr>
              <a:t>de seis encuentros.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• Desarrollo </a:t>
            </a:r>
            <a:r>
              <a:rPr lang="es-AR" sz="1000" dirty="0">
                <a:solidFill>
                  <a:schemeClr val="bg2"/>
                </a:solidFill>
              </a:rPr>
              <a:t>de la tríada </a:t>
            </a:r>
            <a:r>
              <a:rPr lang="es-AR" sz="1000" dirty="0" smtClean="0">
                <a:solidFill>
                  <a:schemeClr val="bg2"/>
                </a:solidFill>
              </a:rPr>
              <a:t>orientadora: Intención </a:t>
            </a:r>
            <a:r>
              <a:rPr lang="es-AR" sz="1000" dirty="0">
                <a:solidFill>
                  <a:schemeClr val="bg2"/>
                </a:solidFill>
              </a:rPr>
              <a:t>Primordial, </a:t>
            </a:r>
            <a:endParaRPr lang="es-AR" sz="1000" dirty="0" smtClean="0">
              <a:solidFill>
                <a:schemeClr val="bg2"/>
              </a:solidFill>
            </a:endParaRPr>
          </a:p>
          <a:p>
            <a:r>
              <a:rPr lang="es-AR" sz="1000" dirty="0">
                <a:solidFill>
                  <a:schemeClr val="bg2"/>
                </a:solidFill>
              </a:rPr>
              <a:t> </a:t>
            </a:r>
            <a:r>
              <a:rPr lang="es-AR" sz="1000" dirty="0" smtClean="0">
                <a:solidFill>
                  <a:schemeClr val="bg2"/>
                </a:solidFill>
              </a:rPr>
              <a:t> Propósito </a:t>
            </a:r>
            <a:r>
              <a:rPr lang="es-AR" sz="1000" dirty="0">
                <a:solidFill>
                  <a:schemeClr val="bg2"/>
                </a:solidFill>
              </a:rPr>
              <a:t>Vital y </a:t>
            </a:r>
            <a:r>
              <a:rPr lang="es-AR" sz="1000" dirty="0" smtClean="0">
                <a:solidFill>
                  <a:schemeClr val="bg2"/>
                </a:solidFill>
              </a:rPr>
              <a:t>Proyecto </a:t>
            </a:r>
            <a:r>
              <a:rPr lang="es-AR" sz="1000" dirty="0">
                <a:solidFill>
                  <a:schemeClr val="bg2"/>
                </a:solidFill>
              </a:rPr>
              <a:t>Personal. </a:t>
            </a: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Cursos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7861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179512" y="313492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chemeClr val="accent4">
                    <a:lumMod val="50000"/>
                  </a:schemeClr>
                </a:solidFill>
                <a:latin typeface="Gotham Medium" pitchFamily="2" charset="0"/>
              </a:rPr>
              <a:t>Cesación Tabáquica</a:t>
            </a:r>
            <a:endParaRPr lang="es-AR" sz="1800" dirty="0">
              <a:solidFill>
                <a:schemeClr val="accent4">
                  <a:lumMod val="50000"/>
                </a:schemeClr>
              </a:solidFill>
              <a:latin typeface="Gotham Medium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9854" y="915566"/>
            <a:ext cx="4074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solidFill>
                  <a:schemeClr val="bg2"/>
                </a:solidFill>
              </a:rPr>
              <a:t>Solamente a Distancia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3 meses.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>
                <a:solidFill>
                  <a:schemeClr val="bg2"/>
                </a:solidFill>
              </a:rPr>
              <a:t>Lunes </a:t>
            </a:r>
            <a:r>
              <a:rPr lang="es-AR" sz="1000" dirty="0" smtClean="0">
                <a:solidFill>
                  <a:schemeClr val="bg2"/>
                </a:solidFill>
              </a:rPr>
              <a:t>6 </a:t>
            </a:r>
            <a:r>
              <a:rPr lang="es-AR" sz="1000" dirty="0">
                <a:solidFill>
                  <a:schemeClr val="bg2"/>
                </a:solidFill>
              </a:rPr>
              <a:t>de Abril.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>
                <a:solidFill>
                  <a:schemeClr val="bg2"/>
                </a:solidFill>
              </a:rPr>
              <a:t>Profesionales del campo de la salud que quieran conocer y formarse en los principales tratamientos para la cesación tabáquica basados en evidencia científica.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La modalidad del curso es teórico-práctica, con presentación de casos clínicos.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Desarrollo y conducción de un Programa de Cesación Tabáquica.</a:t>
            </a:r>
          </a:p>
          <a:p>
            <a:pPr marL="171450" indent="-171450">
              <a:buFont typeface="Arial" pitchFamily="34" charset="0"/>
              <a:buChar char="•"/>
            </a:pPr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Propuesta</a:t>
            </a:r>
          </a:p>
          <a:p>
            <a:r>
              <a:rPr lang="es-AR" sz="1000" dirty="0">
                <a:solidFill>
                  <a:schemeClr val="bg2"/>
                </a:solidFill>
              </a:rPr>
              <a:t>El curso está desarrollado para brindar a los profesionales un conocimiento de los principales tratamientos, recursos y herramientas médicas, psicológicas y sociales para la cesación tabáquica siguiendo las guías y protocolos internacionales y nacionales basados en las últimas investigaciones científicas.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824536" y="104311"/>
            <a:ext cx="2699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 smtClean="0">
                <a:solidFill>
                  <a:schemeClr val="bg2"/>
                </a:solidFill>
              </a:rPr>
              <a:t>Contenidos</a:t>
            </a:r>
          </a:p>
          <a:p>
            <a:endParaRPr lang="es-AR" sz="1000" b="1" dirty="0" smtClean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Desarrollo y conducción de un Programa de Cesación Tabáquica.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Triple dependencia: química, social y psicológica del tabaco.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Escalas para medir la dependencia y la motivación.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Recursos de la Psicoterapia Cognitiva-Conductual y la Psicología Positiva.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Psicofármacos de primera línea en cesación. tabáquica.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Aspectos nutricionales del tabaquismo.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Salud pública y tabaquismo.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Comorbilidades asociadas.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Manejo del síndrome de abstinencia.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Recaídas y manejo clínico de las mismas.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Interpretación subjetiva del logro al alcanzar la cesación.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Técnicas de trabajo grupal para dejar de fumar.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I</a:t>
            </a:r>
            <a:r>
              <a:rPr lang="es-AR" sz="1000" dirty="0" smtClean="0">
                <a:solidFill>
                  <a:schemeClr val="bg2"/>
                </a:solidFill>
              </a:rPr>
              <a:t>dentificación de los motivos que causan el fracaso en los tratamientos.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Abstinencia y estrategias para el mantenimiento de la misma.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 smtClean="0">
                <a:solidFill>
                  <a:schemeClr val="bg2"/>
                </a:solidFill>
              </a:rPr>
              <a:t>Acompañamiento de las personas luego de la cesación tabáquica.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800" dirty="0" smtClean="0">
                <a:solidFill>
                  <a:schemeClr val="bg2"/>
                </a:solidFill>
              </a:rPr>
              <a:t>Ver Programa Completo: https://www.fundacionforo.com/uploads/pdfs/tabaquica-programa.pdf</a:t>
            </a: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Cursos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4685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5220072" y="-812626"/>
            <a:ext cx="3384376" cy="6696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79512" y="195486"/>
            <a:ext cx="344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Habilidades Clínicas de ACT</a:t>
            </a:r>
          </a:p>
          <a:p>
            <a:r>
              <a:rPr lang="es-AR" sz="1800" dirty="0">
                <a:solidFill>
                  <a:srgbClr val="0070C0"/>
                </a:solidFill>
                <a:latin typeface="Gotham Medium" pitchFamily="2" charset="0"/>
              </a:rPr>
              <a:t>e</a:t>
            </a:r>
            <a:r>
              <a:rPr lang="es-AR" sz="1800" dirty="0" smtClean="0">
                <a:solidFill>
                  <a:srgbClr val="0070C0"/>
                </a:solidFill>
                <a:latin typeface="Gotham Medium" pitchFamily="2" charset="0"/>
              </a:rPr>
              <a:t>n Acción</a:t>
            </a:r>
            <a:endParaRPr lang="es-AR" sz="1800" dirty="0">
              <a:solidFill>
                <a:srgbClr val="0070C0"/>
              </a:solidFill>
              <a:latin typeface="Gotham Medium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272" y="1018346"/>
            <a:ext cx="4865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u="sng" dirty="0">
                <a:solidFill>
                  <a:schemeClr val="bg2"/>
                </a:solidFill>
              </a:rPr>
              <a:t>Duración</a:t>
            </a:r>
          </a:p>
          <a:p>
            <a:r>
              <a:rPr lang="es-AR" sz="1000" dirty="0">
                <a:solidFill>
                  <a:schemeClr val="bg2"/>
                </a:solidFill>
              </a:rPr>
              <a:t>4 meses- De abril a agosto.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Día y horario de cursada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Martes de 10.00 a 12.30 </a:t>
            </a:r>
            <a:r>
              <a:rPr lang="es-AR" sz="1000" dirty="0" err="1" smtClean="0">
                <a:solidFill>
                  <a:schemeClr val="bg2"/>
                </a:solidFill>
              </a:rPr>
              <a:t>hs</a:t>
            </a:r>
            <a:r>
              <a:rPr lang="es-AR" sz="1000" dirty="0" smtClean="0">
                <a:solidFill>
                  <a:schemeClr val="bg2"/>
                </a:solidFill>
              </a:rPr>
              <a:t>.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Inicio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7 de Abril</a:t>
            </a:r>
            <a:endParaRPr lang="es-AR" sz="1000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Modalidad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El </a:t>
            </a:r>
            <a:r>
              <a:rPr lang="es-AR" sz="1000" dirty="0">
                <a:solidFill>
                  <a:schemeClr val="bg2"/>
                </a:solidFill>
              </a:rPr>
              <a:t>curso se orienta a dar herramientas para implementar de forma efectiva los procesos de flexibilidad  psicológica, a través de un acercamiento experiencial al modelo.</a:t>
            </a:r>
          </a:p>
          <a:p>
            <a:r>
              <a:rPr lang="es-AR" sz="1000" dirty="0">
                <a:solidFill>
                  <a:schemeClr val="bg2"/>
                </a:solidFill>
              </a:rPr>
              <a:t>Se apunta a facilitar en los alumnos la construcción de habilidades clínicas A través de la observación, la participación y la práctica en ejercicios experienciales. Asimismo, se busca, a través de la profundización  en los conceptos y técnicas, permitir a los asistentes identificar los obstáculos que impiden llevan la </a:t>
            </a:r>
          </a:p>
          <a:p>
            <a:r>
              <a:rPr lang="es-AR" sz="1000" dirty="0">
                <a:solidFill>
                  <a:schemeClr val="bg2"/>
                </a:solidFill>
              </a:rPr>
              <a:t>teoría a la práctica y trabajar sobre dichas barreras en la implementación fluida del modelo.</a:t>
            </a:r>
          </a:p>
          <a:p>
            <a:endParaRPr lang="es-AR" sz="1000" b="1" u="sng" dirty="0">
              <a:solidFill>
                <a:schemeClr val="bg2"/>
              </a:solidFill>
            </a:endParaRPr>
          </a:p>
          <a:p>
            <a:endParaRPr lang="es-AR" sz="1000" dirty="0">
              <a:solidFill>
                <a:schemeClr val="bg2"/>
              </a:solidFill>
            </a:endParaRPr>
          </a:p>
          <a:p>
            <a:r>
              <a:rPr lang="es-AR" sz="1000" b="1" u="sng" dirty="0">
                <a:solidFill>
                  <a:schemeClr val="bg2"/>
                </a:solidFill>
              </a:rPr>
              <a:t>Dirigido a</a:t>
            </a:r>
          </a:p>
          <a:p>
            <a:r>
              <a:rPr lang="es-AR" sz="1000" dirty="0" smtClean="0">
                <a:solidFill>
                  <a:schemeClr val="bg2"/>
                </a:solidFill>
              </a:rPr>
              <a:t>Profesionales </a:t>
            </a:r>
            <a:r>
              <a:rPr lang="es-AR" sz="1000" dirty="0">
                <a:solidFill>
                  <a:schemeClr val="bg2"/>
                </a:solidFill>
              </a:rPr>
              <a:t>del campo de la Psicología, la Medicina, las Ciencias Sociales y la Educación. Acompañamiento personalizado de cada alumno.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64088" y="1203598"/>
            <a:ext cx="22677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b="1" dirty="0">
                <a:solidFill>
                  <a:schemeClr val="bg2"/>
                </a:solidFill>
              </a:rPr>
              <a:t>Contenidos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Procesos de flexibilidad psicológica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Análisis funcional de la conducta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RFT clínico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Uso y creación de metáforas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Modelos de supervisión entre pares</a:t>
            </a:r>
          </a:p>
          <a:p>
            <a:endParaRPr lang="es-AR" sz="1000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000" dirty="0">
                <a:solidFill>
                  <a:schemeClr val="bg2"/>
                </a:solidFill>
              </a:rPr>
              <a:t>Intervenciones breves desde ACT</a:t>
            </a: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Cursos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5048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1771990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Certificaciones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2204038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MUCHAS</a:t>
            </a:r>
          </a:p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GRACIAS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" b="100000" l="0" r="100000">
                        <a14:foregroundMark x1="14213" y1="47039" x2="87310" y2="49239"/>
                        <a14:foregroundMark x1="66836" y1="37733" x2="84433" y2="63452"/>
                        <a14:foregroundMark x1="80711" y1="35364" x2="70220" y2="73435"/>
                        <a14:foregroundMark x1="69205" y1="59560" x2="76481" y2="38748"/>
                        <a14:foregroundMark x1="20812" y1="35364" x2="24873" y2="65821"/>
                        <a14:foregroundMark x1="13536" y1="55330" x2="39763" y2="30795"/>
                        <a14:foregroundMark x1="13875" y1="59222" x2="72420" y2="36041"/>
                        <a14:foregroundMark x1="31472" y1="32149" x2="46362" y2="67851"/>
                        <a14:foregroundMark x1="40440" y1="32487" x2="32487" y2="69882"/>
                        <a14:foregroundMark x1="45685" y1="55330" x2="86294" y2="60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6605"/>
            <a:ext cx="1807393" cy="1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4 CuadroTexto"/>
          <p:cNvSpPr txBox="1"/>
          <p:nvPr/>
        </p:nvSpPr>
        <p:spPr>
          <a:xfrm>
            <a:off x="350005" y="1619384"/>
            <a:ext cx="3357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Las Formaciones y Cursos dictados en la Fundación tienen el aval y la certificación de la Universidad Nacional de Luján.</a:t>
            </a:r>
          </a:p>
          <a:p>
            <a:endParaRPr lang="es-AR" dirty="0">
              <a:solidFill>
                <a:schemeClr val="bg2"/>
              </a:solidFill>
              <a:latin typeface="Gotham Book" pitchFamily="2" charset="0"/>
            </a:endParaRPr>
          </a:p>
          <a:p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Por lo tanto se obtiene una doble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certificación, tanto de la Fundación</a:t>
            </a:r>
          </a:p>
          <a:p>
            <a:r>
              <a:rPr lang="es-AR" dirty="0" smtClean="0">
                <a:solidFill>
                  <a:schemeClr val="bg2"/>
                </a:solidFill>
                <a:latin typeface="Gotham Book" pitchFamily="2" charset="0"/>
              </a:rPr>
              <a:t>como de la Universidad.</a:t>
            </a:r>
            <a:endParaRPr lang="es-AR" dirty="0">
              <a:solidFill>
                <a:schemeClr val="bg2"/>
              </a:solidFill>
              <a:latin typeface="Gotham Book" pitchFamily="2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393088" y="1368502"/>
            <a:ext cx="1419272" cy="14192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32" y="2274950"/>
            <a:ext cx="14208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66" y="2391284"/>
            <a:ext cx="1188144" cy="118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83" y="1472716"/>
            <a:ext cx="1243050" cy="1243050"/>
          </a:xfrm>
          <a:prstGeom prst="rect">
            <a:avLst/>
          </a:prstGeom>
        </p:spPr>
      </p:pic>
      <p:sp>
        <p:nvSpPr>
          <p:cNvPr id="2" name="1 Rectángulo redondeado">
            <a:hlinkClick r:id="rId6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274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2427734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400" dirty="0" smtClean="0">
                <a:solidFill>
                  <a:schemeClr val="bg1"/>
                </a:solidFill>
                <a:latin typeface="Gotham Black" pitchFamily="2" charset="0"/>
              </a:rPr>
              <a:t>Talleres de</a:t>
            </a:r>
          </a:p>
          <a:p>
            <a:pPr algn="ctr"/>
            <a:r>
              <a:rPr lang="es-AR" sz="4400" dirty="0" smtClean="0">
                <a:solidFill>
                  <a:schemeClr val="bg1"/>
                </a:solidFill>
                <a:latin typeface="Gotham Black" pitchFamily="2" charset="0"/>
              </a:rPr>
              <a:t>Integración</a:t>
            </a:r>
          </a:p>
          <a:p>
            <a:pPr algn="ctr"/>
            <a:r>
              <a:rPr lang="es-AR" sz="4400" dirty="0" smtClean="0">
                <a:solidFill>
                  <a:schemeClr val="bg1"/>
                </a:solidFill>
                <a:latin typeface="Gotham Black" pitchFamily="2" charset="0"/>
              </a:rPr>
              <a:t>Teórico - Práctico</a:t>
            </a:r>
            <a:endParaRPr lang="es-AR" sz="44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350005" y="555526"/>
            <a:ext cx="3357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Dirigido a los alumnos de todas las formaciones interesados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en el fortalecimiento de las habilidades clínicas y conocimientos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obtenidos en la cursada.</a:t>
            </a:r>
          </a:p>
          <a:p>
            <a:endParaRPr lang="es-AR" dirty="0">
              <a:solidFill>
                <a:schemeClr val="bg2"/>
              </a:solidFill>
              <a:latin typeface="Gotham Book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Asesoría sobre inserción en la practica clínica.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Role </a:t>
            </a:r>
            <a:r>
              <a:rPr lang="es-AR" dirty="0" err="1">
                <a:solidFill>
                  <a:schemeClr val="bg2"/>
                </a:solidFill>
                <a:latin typeface="Gotham Book" pitchFamily="2" charset="0"/>
              </a:rPr>
              <a:t>playing</a:t>
            </a: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 de técnicas y habilidades terapéuticas.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Supervisión de casos clínicos.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67564" y="3705294"/>
            <a:ext cx="2568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1400" dirty="0" smtClean="0">
                <a:solidFill>
                  <a:schemeClr val="bg2"/>
                </a:solidFill>
                <a:latin typeface="Gotham Book" pitchFamily="2" charset="0"/>
              </a:rPr>
              <a:t>Días y horarios:</a:t>
            </a:r>
          </a:p>
          <a:p>
            <a:pPr algn="r"/>
            <a:r>
              <a:rPr lang="es-AR" sz="1400" dirty="0" smtClean="0">
                <a:solidFill>
                  <a:schemeClr val="bg2"/>
                </a:solidFill>
                <a:latin typeface="Gotham Book" pitchFamily="2" charset="0"/>
              </a:rPr>
              <a:t>Martes de 16.30 a 18.00 </a:t>
            </a:r>
            <a:r>
              <a:rPr lang="es-AR" sz="1400" dirty="0" err="1" smtClean="0">
                <a:solidFill>
                  <a:schemeClr val="bg2"/>
                </a:solidFill>
                <a:latin typeface="Gotham Book" pitchFamily="2" charset="0"/>
              </a:rPr>
              <a:t>hs</a:t>
            </a:r>
            <a:r>
              <a:rPr lang="es-AR" sz="1400" dirty="0" smtClean="0">
                <a:solidFill>
                  <a:schemeClr val="bg2"/>
                </a:solidFill>
                <a:latin typeface="Gotham Book" pitchFamily="2" charset="0"/>
              </a:rPr>
              <a:t>.</a:t>
            </a:r>
          </a:p>
          <a:p>
            <a:pPr algn="r"/>
            <a:r>
              <a:rPr lang="es-AR" sz="1400" dirty="0" smtClean="0">
                <a:solidFill>
                  <a:schemeClr val="bg2"/>
                </a:solidFill>
                <a:latin typeface="Gotham Book" pitchFamily="2" charset="0"/>
              </a:rPr>
              <a:t>Jueves de 9.00 a 10.30 </a:t>
            </a:r>
            <a:r>
              <a:rPr lang="es-AR" sz="1400" dirty="0" err="1" smtClean="0">
                <a:solidFill>
                  <a:schemeClr val="bg2"/>
                </a:solidFill>
                <a:latin typeface="Gotham Book" pitchFamily="2" charset="0"/>
              </a:rPr>
              <a:t>hs</a:t>
            </a:r>
            <a:r>
              <a:rPr lang="es-AR" sz="1400" dirty="0" smtClean="0">
                <a:solidFill>
                  <a:schemeClr val="bg2"/>
                </a:solidFill>
                <a:latin typeface="Gotham Book" pitchFamily="2" charset="0"/>
              </a:rPr>
              <a:t>.</a:t>
            </a:r>
            <a:endParaRPr lang="es-AR" sz="1400" dirty="0">
              <a:solidFill>
                <a:schemeClr val="bg2"/>
              </a:solidFill>
              <a:latin typeface="Gotham Book" pitchFamily="2" charset="0"/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7543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2067694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Foro</a:t>
            </a:r>
          </a:p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Comunitario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251520" y="123478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Es un programa de atención clínica rentado y supervisado,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asociado a las formaciones de la Fundación Foro, que tiene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como objetivo principal, la creación de un espacio que facilite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a los alumnos la aplicación en la practica clínica de aquellos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contenidos adquiridos, haciendo hincapié en el desarrollo y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consolidación de las competencias terapéuticas.</a:t>
            </a:r>
          </a:p>
          <a:p>
            <a:endParaRPr lang="es-AR" dirty="0">
              <a:solidFill>
                <a:schemeClr val="bg2"/>
              </a:solidFill>
              <a:latin typeface="Gotham Book" pitchFamily="2" charset="0"/>
            </a:endParaRP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Cada terapeuta tendrá asignado un tutor, quien colaborará y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Será referente a lo largo del proceso de tratamiento con el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consultante.</a:t>
            </a:r>
          </a:p>
          <a:p>
            <a:endParaRPr lang="es-AR" dirty="0">
              <a:solidFill>
                <a:schemeClr val="bg2"/>
              </a:solidFill>
              <a:latin typeface="Gotham Book" pitchFamily="2" charset="0"/>
            </a:endParaRP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Los terapeutas percibirán un porcentaje del honorario</a:t>
            </a:r>
          </a:p>
          <a:p>
            <a:r>
              <a:rPr lang="es-AR" dirty="0">
                <a:solidFill>
                  <a:schemeClr val="bg2"/>
                </a:solidFill>
                <a:latin typeface="Gotham Book" pitchFamily="2" charset="0"/>
              </a:rPr>
              <a:t> abonado por el paciente.</a:t>
            </a: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7020272" y="4752528"/>
            <a:ext cx="1584176" cy="4835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dirty="0" smtClean="0"/>
              <a:t>Menú principal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41810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" name="Google Shape;60;p13"/>
          <p:cNvSpPr txBox="1">
            <a:spLocks/>
          </p:cNvSpPr>
          <p:nvPr/>
        </p:nvSpPr>
        <p:spPr>
          <a:xfrm>
            <a:off x="0" y="2204038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Educación a</a:t>
            </a:r>
          </a:p>
          <a:p>
            <a:pPr algn="ctr"/>
            <a:r>
              <a:rPr lang="es-AR" sz="4800" dirty="0" smtClean="0">
                <a:solidFill>
                  <a:schemeClr val="bg1"/>
                </a:solidFill>
                <a:latin typeface="Gotham Black" pitchFamily="2" charset="0"/>
              </a:rPr>
              <a:t>Distancia</a:t>
            </a:r>
            <a:endParaRPr lang="es-AR" sz="4800" dirty="0">
              <a:solidFill>
                <a:schemeClr val="bg1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B7B7B7"/>
      </a:lt2>
      <a:accent1>
        <a:srgbClr val="5FDB72"/>
      </a:accent1>
      <a:accent2>
        <a:srgbClr val="1CCFBA"/>
      </a:accent2>
      <a:accent3>
        <a:srgbClr val="23ADDF"/>
      </a:accent3>
      <a:accent4>
        <a:srgbClr val="E650D3"/>
      </a:accent4>
      <a:accent5>
        <a:srgbClr val="8B1EA0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3276</Words>
  <Application>Microsoft Office PowerPoint</Application>
  <PresentationFormat>Presentación en pantalla (16:9)</PresentationFormat>
  <Paragraphs>708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Lato Hairline</vt:lpstr>
      <vt:lpstr>Lato Light</vt:lpstr>
      <vt:lpstr>Gotham ExtraLight</vt:lpstr>
      <vt:lpstr>Gotham Medium</vt:lpstr>
      <vt:lpstr>Gotham Book</vt:lpstr>
      <vt:lpstr>Gotham Ultra</vt:lpstr>
      <vt:lpstr>Gotham Black</vt:lpstr>
      <vt:lpstr>Eglamour template</vt:lpstr>
      <vt:lpstr>Propuesta Académica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Académica 2020</dc:title>
  <dc:creator>SERGIO</dc:creator>
  <cp:lastModifiedBy>USUARIO</cp:lastModifiedBy>
  <cp:revision>29</cp:revision>
  <dcterms:modified xsi:type="dcterms:W3CDTF">2020-02-06T23:46:30Z</dcterms:modified>
</cp:coreProperties>
</file>